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62850" cy="5330825"/>
  <p:notesSz cx="5330825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92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869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5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20696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3" name="Shape 1"/>
          <p:cNvSpPr/>
          <p:nvPr/>
        </p:nvSpPr>
        <p:spPr>
          <a:xfrm>
            <a:off x="5041392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2520696" cy="5330952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12648" y="109728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12648" y="301752"/>
            <a:ext cx="17373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and Solutions</a:t>
            </a:r>
            <a:endParaRPr lang="en-US" sz="550" dirty="0"/>
          </a:p>
        </p:txBody>
      </p:sp>
      <p:sp>
        <p:nvSpPr>
          <p:cNvPr id="9" name="Shape 6"/>
          <p:cNvSpPr/>
          <p:nvPr/>
        </p:nvSpPr>
        <p:spPr>
          <a:xfrm>
            <a:off x="155448" y="621792"/>
            <a:ext cx="2209800" cy="0"/>
          </a:xfrm>
          <a:prstGeom prst="line">
            <a:avLst/>
          </a:prstGeom>
          <a:noFill/>
          <a:ln w="6350">
            <a:solidFill>
              <a:srgbClr val="E2430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55448" y="694944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Us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55448" y="91440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550" dirty="0"/>
          </a:p>
        </p:txBody>
      </p:sp>
      <p:sp>
        <p:nvSpPr>
          <p:cNvPr id="12" name="Text 9"/>
          <p:cNvSpPr/>
          <p:nvPr/>
        </p:nvSpPr>
        <p:spPr>
          <a:xfrm>
            <a:off x="155448" y="1051560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</a:t>
            </a:r>
            <a:endParaRPr lang="en-US" sz="650" dirty="0"/>
          </a:p>
        </p:txBody>
      </p:sp>
      <p:sp>
        <p:nvSpPr>
          <p:cNvPr id="13" name="Text 10"/>
          <p:cNvSpPr/>
          <p:nvPr/>
        </p:nvSpPr>
        <p:spPr>
          <a:xfrm>
            <a:off x="155448" y="1227551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55448" y="1364711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info@observer-tech.com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55448" y="1584543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550" dirty="0"/>
          </a:p>
        </p:txBody>
      </p:sp>
      <p:sp>
        <p:nvSpPr>
          <p:cNvPr id="16" name="Text 13"/>
          <p:cNvSpPr/>
          <p:nvPr/>
        </p:nvSpPr>
        <p:spPr>
          <a:xfrm>
            <a:off x="155448" y="1721703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+971 XX XXX XXXX</a:t>
            </a:r>
            <a:endParaRPr lang="en-US" sz="650" dirty="0"/>
          </a:p>
        </p:txBody>
      </p:sp>
      <p:sp>
        <p:nvSpPr>
          <p:cNvPr id="17" name="Text 14"/>
          <p:cNvSpPr/>
          <p:nvPr/>
        </p:nvSpPr>
        <p:spPr>
          <a:xfrm>
            <a:off x="155448" y="1922746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Headquarters</a:t>
            </a:r>
            <a:endParaRPr lang="en-US" sz="550" dirty="0"/>
          </a:p>
        </p:txBody>
      </p:sp>
      <p:sp>
        <p:nvSpPr>
          <p:cNvPr id="18" name="Text 15"/>
          <p:cNvSpPr/>
          <p:nvPr/>
        </p:nvSpPr>
        <p:spPr>
          <a:xfrm>
            <a:off x="155448" y="2059906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Delaware, USA</a:t>
            </a:r>
            <a:endParaRPr lang="en-US" sz="650" dirty="0"/>
          </a:p>
        </p:txBody>
      </p:sp>
      <p:sp>
        <p:nvSpPr>
          <p:cNvPr id="19" name="Shape 16"/>
          <p:cNvSpPr/>
          <p:nvPr/>
        </p:nvSpPr>
        <p:spPr>
          <a:xfrm>
            <a:off x="155448" y="2834640"/>
            <a:ext cx="2209800" cy="0"/>
          </a:xfrm>
          <a:prstGeom prst="line">
            <a:avLst/>
          </a:prstGeom>
          <a:noFill/>
          <a:ln w="6350">
            <a:solidFill>
              <a:srgbClr val="E2430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39496" y="2944368"/>
            <a:ext cx="12344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155448" y="4251960"/>
            <a:ext cx="2209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23" name="Shape 20"/>
          <p:cNvSpPr/>
          <p:nvPr/>
        </p:nvSpPr>
        <p:spPr>
          <a:xfrm>
            <a:off x="155448" y="2971177"/>
            <a:ext cx="2209800" cy="210312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55448" y="2971177"/>
            <a:ext cx="22098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ISNR Abu Dhabi 2026  </a:t>
            </a:r>
            <a:endParaRPr lang="en-US" sz="650" dirty="0"/>
          </a:p>
        </p:txBody>
      </p:sp>
      <p:sp>
        <p:nvSpPr>
          <p:cNvPr id="25" name="Shape 22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27" name="Shape 24"/>
          <p:cNvSpPr/>
          <p:nvPr/>
        </p:nvSpPr>
        <p:spPr>
          <a:xfrm>
            <a:off x="2520696" y="0"/>
            <a:ext cx="2520696" cy="5330952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520696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676144" y="137160"/>
            <a:ext cx="2209800" cy="192024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676144" y="137160"/>
            <a:ext cx="2209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Intelligent Access Control for Critical Infrastructure</a:t>
            </a:r>
            <a:endParaRPr lang="en-US" sz="550" dirty="0"/>
          </a:p>
        </p:txBody>
      </p:sp>
      <p:sp>
        <p:nvSpPr>
          <p:cNvPr id="32" name="Text 29"/>
          <p:cNvSpPr/>
          <p:nvPr/>
        </p:nvSpPr>
        <p:spPr>
          <a:xfrm>
            <a:off x="2676144" y="420624"/>
            <a:ext cx="2209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</a:t>
            </a:r>
            <a:endParaRPr lang="en-US" sz="2200" dirty="0"/>
          </a:p>
        </p:txBody>
      </p:sp>
      <p:sp>
        <p:nvSpPr>
          <p:cNvPr id="33" name="Text 30"/>
          <p:cNvSpPr/>
          <p:nvPr/>
        </p:nvSpPr>
        <p:spPr>
          <a:xfrm>
            <a:off x="2676144" y="777240"/>
            <a:ext cx="2209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Smart</a:t>
            </a:r>
            <a:endParaRPr lang="en-US" sz="3200" dirty="0"/>
          </a:p>
        </p:txBody>
      </p:sp>
      <p:sp>
        <p:nvSpPr>
          <p:cNvPr id="34" name="Text 31"/>
          <p:cNvSpPr/>
          <p:nvPr/>
        </p:nvSpPr>
        <p:spPr>
          <a:xfrm>
            <a:off x="2676144" y="1161288"/>
            <a:ext cx="2209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Lock</a:t>
            </a:r>
            <a:endParaRPr lang="en-US" sz="3800" dirty="0"/>
          </a:p>
        </p:txBody>
      </p:sp>
      <p:sp>
        <p:nvSpPr>
          <p:cNvPr id="35" name="Text 32"/>
          <p:cNvSpPr/>
          <p:nvPr/>
        </p:nvSpPr>
        <p:spPr>
          <a:xfrm>
            <a:off x="2676144" y="1709928"/>
            <a:ext cx="2209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kern="0" spc="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M400 / PSL-DH400</a:t>
            </a:r>
            <a:endParaRPr lang="en-US" sz="850" dirty="0"/>
          </a:p>
        </p:txBody>
      </p:sp>
      <p:sp>
        <p:nvSpPr>
          <p:cNvPr id="41" name="Text 38"/>
          <p:cNvSpPr/>
          <p:nvPr/>
        </p:nvSpPr>
        <p:spPr>
          <a:xfrm>
            <a:off x="2676143" y="1957568"/>
            <a:ext cx="2209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7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control. Instant alerts.</a:t>
            </a:r>
            <a:endParaRPr lang="en-US" sz="7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7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you feel before you see.</a:t>
            </a:r>
            <a:endParaRPr lang="en-US" sz="750" dirty="0"/>
          </a:p>
        </p:txBody>
      </p:sp>
      <p:sp>
        <p:nvSpPr>
          <p:cNvPr id="42" name="Shape 39"/>
          <p:cNvSpPr/>
          <p:nvPr/>
        </p:nvSpPr>
        <p:spPr>
          <a:xfrm>
            <a:off x="2520696" y="2428298"/>
            <a:ext cx="2520696" cy="192024"/>
          </a:xfrm>
          <a:prstGeom prst="rect">
            <a:avLst/>
          </a:prstGeom>
          <a:solidFill>
            <a:srgbClr val="E24301">
              <a:alpha val="12000"/>
            </a:srgbClr>
          </a:solidFill>
          <a:ln w="12700">
            <a:solidFill>
              <a:srgbClr val="E24301">
                <a:alpha val="1200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2520696" y="2428298"/>
            <a:ext cx="2520696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8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IP-Rated  · LTE  ·  GPS  ·  BT 5.0  ·  USA Patented</a:t>
            </a:r>
            <a:endParaRPr lang="en-US" sz="580" dirty="0"/>
          </a:p>
        </p:txBody>
      </p:sp>
      <p:sp>
        <p:nvSpPr>
          <p:cNvPr id="44" name="Text 41"/>
          <p:cNvSpPr/>
          <p:nvPr/>
        </p:nvSpPr>
        <p:spPr>
          <a:xfrm>
            <a:off x="2676144" y="2702618"/>
            <a:ext cx="2209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of the Observer® Integrated Security Ecosystem</a:t>
            </a:r>
            <a:endParaRPr lang="en-US" sz="550" dirty="0"/>
          </a:p>
        </p:txBody>
      </p:sp>
      <p:sp>
        <p:nvSpPr>
          <p:cNvPr id="46" name="Shape 42"/>
          <p:cNvSpPr/>
          <p:nvPr/>
        </p:nvSpPr>
        <p:spPr>
          <a:xfrm>
            <a:off x="2520696" y="4828032"/>
            <a:ext cx="2520696" cy="502920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48" name="Text 43"/>
          <p:cNvSpPr/>
          <p:nvPr/>
        </p:nvSpPr>
        <p:spPr>
          <a:xfrm>
            <a:off x="3069336" y="489204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</a:t>
            </a:r>
            <a:endParaRPr lang="en-US" sz="900" dirty="0"/>
          </a:p>
        </p:txBody>
      </p:sp>
      <p:sp>
        <p:nvSpPr>
          <p:cNvPr id="49" name="Text 44"/>
          <p:cNvSpPr/>
          <p:nvPr/>
        </p:nvSpPr>
        <p:spPr>
          <a:xfrm>
            <a:off x="3069336" y="5084064"/>
            <a:ext cx="13716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and Solutions</a:t>
            </a:r>
            <a:endParaRPr lang="en-US" sz="500" dirty="0"/>
          </a:p>
        </p:txBody>
      </p:sp>
      <p:sp>
        <p:nvSpPr>
          <p:cNvPr id="52" name="Shape 47"/>
          <p:cNvSpPr/>
          <p:nvPr/>
        </p:nvSpPr>
        <p:spPr>
          <a:xfrm>
            <a:off x="5041392" y="0"/>
            <a:ext cx="2520696" cy="5330952"/>
          </a:xfrm>
          <a:prstGeom prst="rect">
            <a:avLst/>
          </a:prstGeom>
          <a:solidFill>
            <a:srgbClr val="F5F5F5"/>
          </a:solidFill>
          <a:ln w="12700">
            <a:solidFill>
              <a:srgbClr val="F5F5F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3" name="Shape 48"/>
          <p:cNvSpPr/>
          <p:nvPr/>
        </p:nvSpPr>
        <p:spPr>
          <a:xfrm>
            <a:off x="5041392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4" name="Text 49"/>
          <p:cNvSpPr/>
          <p:nvPr/>
        </p:nvSpPr>
        <p:spPr>
          <a:xfrm>
            <a:off x="5196840" y="137160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of the Observer® Suite</a:t>
            </a:r>
            <a:endParaRPr lang="en-US" sz="650" dirty="0"/>
          </a:p>
        </p:txBody>
      </p:sp>
      <p:sp>
        <p:nvSpPr>
          <p:cNvPr id="55" name="Text 50"/>
          <p:cNvSpPr/>
          <p:nvPr/>
        </p:nvSpPr>
        <p:spPr>
          <a:xfrm>
            <a:off x="5196840" y="365760"/>
            <a:ext cx="2209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Not just a lock.</a:t>
            </a:r>
            <a:endParaRPr lang="en-US" sz="1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connected</a:t>
            </a:r>
            <a:endParaRPr lang="en-US" sz="1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control point.</a:t>
            </a:r>
            <a:endParaRPr lang="en-US" sz="1400" dirty="0"/>
          </a:p>
        </p:txBody>
      </p:sp>
      <p:sp>
        <p:nvSpPr>
          <p:cNvPr id="56" name="Shape 51"/>
          <p:cNvSpPr/>
          <p:nvPr/>
        </p:nvSpPr>
        <p:spPr>
          <a:xfrm>
            <a:off x="5544312" y="1481328"/>
            <a:ext cx="1508760" cy="0"/>
          </a:xfrm>
          <a:prstGeom prst="line">
            <a:avLst/>
          </a:prstGeom>
          <a:noFill/>
          <a:ln w="10160">
            <a:solidFill>
              <a:srgbClr val="E24301"/>
            </a:solidFill>
            <a:prstDash val="solid"/>
          </a:ln>
        </p:spPr>
      </p:sp>
      <p:sp>
        <p:nvSpPr>
          <p:cNvPr id="57" name="Text 52"/>
          <p:cNvSpPr/>
          <p:nvPr/>
        </p:nvSpPr>
        <p:spPr>
          <a:xfrm>
            <a:off x="5196840" y="1591056"/>
            <a:ext cx="2209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Smart Lock goes beyond physical access control — it monitors its location, detects tampering instantly, and communicates with the command center in real time, documenting every access attempt.</a:t>
            </a:r>
            <a:endParaRPr lang="en-US" sz="750" dirty="0"/>
          </a:p>
        </p:txBody>
      </p:sp>
      <p:sp>
        <p:nvSpPr>
          <p:cNvPr id="58" name="Shape 53"/>
          <p:cNvSpPr/>
          <p:nvPr/>
        </p:nvSpPr>
        <p:spPr>
          <a:xfrm>
            <a:off x="5608320" y="2578608"/>
            <a:ext cx="1371600" cy="109728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66" name="Shape 61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67" name="Text 62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</a:t>
            </a:r>
            <a:endParaRPr lang="en-US" sz="550" dirty="0"/>
          </a:p>
        </p:txBody>
      </p:sp>
      <p:sp>
        <p:nvSpPr>
          <p:cNvPr id="73" name="Text 14">
            <a:extLst>
              <a:ext uri="{FF2B5EF4-FFF2-40B4-BE49-F238E27FC236}">
                <a16:creationId xmlns:a16="http://schemas.microsoft.com/office/drawing/2014/main" id="{1D0BE47A-AA0F-E62B-A5DF-7DC1A823EDEC}"/>
              </a:ext>
            </a:extLst>
          </p:cNvPr>
          <p:cNvSpPr/>
          <p:nvPr/>
        </p:nvSpPr>
        <p:spPr>
          <a:xfrm>
            <a:off x="155447" y="2323829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cs typeface="Arial" pitchFamily="34" charset="-120"/>
              </a:rPr>
              <a:t>Branches</a:t>
            </a:r>
            <a:endParaRPr lang="en-US" sz="550" dirty="0"/>
          </a:p>
        </p:txBody>
      </p:sp>
      <p:sp>
        <p:nvSpPr>
          <p:cNvPr id="74" name="Text 15">
            <a:extLst>
              <a:ext uri="{FF2B5EF4-FFF2-40B4-BE49-F238E27FC236}">
                <a16:creationId xmlns:a16="http://schemas.microsoft.com/office/drawing/2014/main" id="{EA24CD44-DAD1-F66A-67C6-25B83531A367}"/>
              </a:ext>
            </a:extLst>
          </p:cNvPr>
          <p:cNvSpPr/>
          <p:nvPr/>
        </p:nvSpPr>
        <p:spPr>
          <a:xfrm>
            <a:off x="155447" y="2460989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Abu Dhabi, UAE  |  Amman, Jordan</a:t>
            </a:r>
            <a:endParaRPr lang="en-US" sz="650" dirty="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1043B50D-54F0-6BEC-7384-E1561C22AA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460"/>
          <a:stretch>
            <a:fillRect/>
          </a:stretch>
        </p:blipFill>
        <p:spPr>
          <a:xfrm>
            <a:off x="45721" y="14907"/>
            <a:ext cx="727970" cy="477115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9F92957F-3F3E-16F5-180C-1F76B1FC59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460"/>
          <a:stretch>
            <a:fillRect/>
          </a:stretch>
        </p:blipFill>
        <p:spPr>
          <a:xfrm>
            <a:off x="2521574" y="4802856"/>
            <a:ext cx="727970" cy="47711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99D77D50-4498-EFF7-D2EB-07956DAD1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305" y="2995893"/>
            <a:ext cx="1542869" cy="15428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20696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3" name="Shape 1"/>
          <p:cNvSpPr/>
          <p:nvPr/>
        </p:nvSpPr>
        <p:spPr>
          <a:xfrm>
            <a:off x="5041392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2520696" cy="53309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5448" y="11887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Observer Smart Lock?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155448" y="301752"/>
            <a:ext cx="2209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IoT-Connected Lock</a:t>
            </a:r>
            <a:endParaRPr lang="en-US" sz="12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for Critical Sites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5448" y="713232"/>
            <a:ext cx="274320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5448" y="1011351"/>
            <a:ext cx="2209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6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Smart Lock (M400 / PSL-DH400) is a US-patented smart lock engineered for municipal sealing operations and critical infrastructure. Unlike conventional padlocks or standalone electronic locks, it integrates fully with the Observer security management platform — making it an active, connected element of a unified monitoring and response ecosystem.</a:t>
            </a:r>
            <a:endParaRPr lang="en-US" sz="650" dirty="0"/>
          </a:p>
          <a:p>
            <a:pPr marL="0" indent="0" algn="l">
              <a:lnSpc>
                <a:spcPct val="140000"/>
              </a:lnSpc>
              <a:buNone/>
            </a:pPr>
            <a:endParaRPr lang="en-US" sz="650" dirty="0"/>
          </a:p>
          <a:p>
            <a:pPr marL="0" indent="0" algn="l">
              <a:lnSpc>
                <a:spcPct val="140000"/>
              </a:lnSpc>
              <a:buNone/>
            </a:pPr>
            <a:r>
              <a:rPr lang="en-US" sz="6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access event — granted or denied — is logged and transmitted in real time to the command center.</a:t>
            </a:r>
            <a:endParaRPr lang="en-US" sz="650" dirty="0"/>
          </a:p>
        </p:txBody>
      </p:sp>
      <p:sp>
        <p:nvSpPr>
          <p:cNvPr id="10" name="Shape 8"/>
          <p:cNvSpPr/>
          <p:nvPr/>
        </p:nvSpPr>
        <p:spPr>
          <a:xfrm>
            <a:off x="0" y="2273473"/>
            <a:ext cx="2520696" cy="0"/>
          </a:xfrm>
          <a:prstGeom prst="line">
            <a:avLst/>
          </a:prstGeom>
          <a:noFill/>
          <a:ln w="5080">
            <a:solidFill>
              <a:srgbClr val="E0E0E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55448" y="2352888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It Different</a:t>
            </a:r>
            <a:endParaRPr lang="en-US" sz="600" dirty="0"/>
          </a:p>
        </p:txBody>
      </p:sp>
      <p:sp>
        <p:nvSpPr>
          <p:cNvPr id="12" name="Text 10"/>
          <p:cNvSpPr/>
          <p:nvPr/>
        </p:nvSpPr>
        <p:spPr>
          <a:xfrm>
            <a:off x="155448" y="2529505"/>
            <a:ext cx="2209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Other locks secure.</a:t>
            </a:r>
            <a:endParaRPr lang="en-US" sz="10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 monitors.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55448" y="2862948"/>
            <a:ext cx="2209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6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Multi-modal access (PIN (OTP) + Bluetooth), instant tamper detection, GPS tracking, black camera alerts — all in one device fully integrated with the Observer platform for unified management.</a:t>
            </a:r>
            <a:endParaRPr lang="en-US" sz="650" dirty="0"/>
          </a:p>
        </p:txBody>
      </p:sp>
      <p:sp>
        <p:nvSpPr>
          <p:cNvPr id="14" name="Shape 12"/>
          <p:cNvSpPr/>
          <p:nvPr/>
        </p:nvSpPr>
        <p:spPr>
          <a:xfrm>
            <a:off x="155448" y="3725991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55448" y="3725991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28600" y="3744279"/>
            <a:ext cx="62179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-20°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28600" y="3982023"/>
            <a:ext cx="9585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70°C operating range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1296924" y="3725991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296924" y="3725991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70076" y="3744279"/>
            <a:ext cx="958596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 month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370076" y="3982023"/>
            <a:ext cx="9585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Battery life (usage dependent)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155448" y="4238055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5448" y="4238055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28600" y="4256343"/>
            <a:ext cx="621792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GPS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228600" y="4494087"/>
            <a:ext cx="9585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location tracking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296924" y="4238055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296924" y="4238055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370076" y="4256343"/>
            <a:ext cx="728034" cy="2468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100%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370076" y="4494087"/>
            <a:ext cx="9585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access event logged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  ·  info@observer-tech.com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2520696" y="0"/>
            <a:ext cx="2520696" cy="5330952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520696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676144" y="11887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Capabilities</a:t>
            </a:r>
            <a:endParaRPr lang="en-US" sz="600" dirty="0"/>
          </a:p>
        </p:txBody>
      </p:sp>
      <p:sp>
        <p:nvSpPr>
          <p:cNvPr id="44" name="Text 42"/>
          <p:cNvSpPr/>
          <p:nvPr/>
        </p:nvSpPr>
        <p:spPr>
          <a:xfrm>
            <a:off x="2676144" y="301752"/>
            <a:ext cx="2209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Observer</a:t>
            </a:r>
            <a:endParaRPr lang="en-US" sz="13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Smart Lock Does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2676144" y="804672"/>
            <a:ext cx="274320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676144" y="950976"/>
            <a:ext cx="100584" cy="100584"/>
          </a:xfrm>
          <a:prstGeom prst="ellipse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840736" y="914400"/>
            <a:ext cx="2045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Multi-Modal Access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2840736" y="1097280"/>
            <a:ext cx="204520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8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 entry, Bluetooth 5.0, and NFC — full flexibility for granting access at any site.</a:t>
            </a:r>
            <a:endParaRPr lang="en-US" sz="580" dirty="0"/>
          </a:p>
        </p:txBody>
      </p:sp>
      <p:sp>
        <p:nvSpPr>
          <p:cNvPr id="49" name="Shape 47"/>
          <p:cNvSpPr/>
          <p:nvPr/>
        </p:nvSpPr>
        <p:spPr>
          <a:xfrm>
            <a:off x="2676144" y="1600200"/>
            <a:ext cx="100584" cy="100584"/>
          </a:xfrm>
          <a:prstGeom prst="ellipse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2840736" y="1563624"/>
            <a:ext cx="2045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 Tamper Detection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2840736" y="1746504"/>
            <a:ext cx="204520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8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Immediate alert on vibration, forced entry, cable cut, device movement, or enclosure opening.</a:t>
            </a:r>
            <a:endParaRPr lang="en-US" sz="580" dirty="0"/>
          </a:p>
        </p:txBody>
      </p:sp>
      <p:sp>
        <p:nvSpPr>
          <p:cNvPr id="52" name="Shape 50"/>
          <p:cNvSpPr/>
          <p:nvPr/>
        </p:nvSpPr>
        <p:spPr>
          <a:xfrm>
            <a:off x="2676144" y="2249424"/>
            <a:ext cx="100584" cy="100584"/>
          </a:xfrm>
          <a:prstGeom prst="ellipse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840736" y="2212848"/>
            <a:ext cx="2045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Camera Alerts</a:t>
            </a:r>
            <a:endParaRPr lang="en-US" sz="700" dirty="0"/>
          </a:p>
        </p:txBody>
      </p:sp>
      <p:sp>
        <p:nvSpPr>
          <p:cNvPr id="54" name="Text 52"/>
          <p:cNvSpPr/>
          <p:nvPr/>
        </p:nvSpPr>
        <p:spPr>
          <a:xfrm>
            <a:off x="2840736" y="2395728"/>
            <a:ext cx="204520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8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Detects when linked surveillance cameras are obstructed or disabled and alerts immediately.</a:t>
            </a:r>
            <a:endParaRPr lang="en-US" sz="580" dirty="0"/>
          </a:p>
        </p:txBody>
      </p:sp>
      <p:sp>
        <p:nvSpPr>
          <p:cNvPr id="55" name="Shape 53"/>
          <p:cNvSpPr/>
          <p:nvPr/>
        </p:nvSpPr>
        <p:spPr>
          <a:xfrm>
            <a:off x="2676144" y="2898648"/>
            <a:ext cx="100584" cy="100584"/>
          </a:xfrm>
          <a:prstGeom prst="ellipse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840736" y="2862072"/>
            <a:ext cx="2045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GPS Tracking</a:t>
            </a:r>
            <a:endParaRPr lang="en-US" sz="700" dirty="0"/>
          </a:p>
        </p:txBody>
      </p:sp>
      <p:sp>
        <p:nvSpPr>
          <p:cNvPr id="57" name="Text 55"/>
          <p:cNvSpPr/>
          <p:nvPr/>
        </p:nvSpPr>
        <p:spPr>
          <a:xfrm>
            <a:off x="2840736" y="3044952"/>
            <a:ext cx="204520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8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Monitors the lock's real-time location, ensuring it remains at its designated deployment site.</a:t>
            </a:r>
            <a:endParaRPr lang="en-US" sz="580" dirty="0"/>
          </a:p>
        </p:txBody>
      </p:sp>
      <p:sp>
        <p:nvSpPr>
          <p:cNvPr id="58" name="Shape 56"/>
          <p:cNvSpPr/>
          <p:nvPr/>
        </p:nvSpPr>
        <p:spPr>
          <a:xfrm>
            <a:off x="2676144" y="3547872"/>
            <a:ext cx="100584" cy="100584"/>
          </a:xfrm>
          <a:prstGeom prst="ellipse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840736" y="3511296"/>
            <a:ext cx="2045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Platform Integration</a:t>
            </a:r>
            <a:endParaRPr lang="en-US" sz="700" dirty="0"/>
          </a:p>
        </p:txBody>
      </p:sp>
      <p:sp>
        <p:nvSpPr>
          <p:cNvPr id="60" name="Text 58"/>
          <p:cNvSpPr/>
          <p:nvPr/>
        </p:nvSpPr>
        <p:spPr>
          <a:xfrm>
            <a:off x="2840736" y="3694176"/>
            <a:ext cx="204520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8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automation: single-use codes, time-restricted access, attendance logging, and audit trails.</a:t>
            </a:r>
            <a:endParaRPr lang="en-US" sz="580" dirty="0"/>
          </a:p>
        </p:txBody>
      </p:sp>
      <p:sp>
        <p:nvSpPr>
          <p:cNvPr id="61" name="Shape 59"/>
          <p:cNvSpPr/>
          <p:nvPr/>
        </p:nvSpPr>
        <p:spPr>
          <a:xfrm>
            <a:off x="2676144" y="4197096"/>
            <a:ext cx="100584" cy="100584"/>
          </a:xfrm>
          <a:prstGeom prst="ellipse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2840736" y="4160520"/>
            <a:ext cx="2045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 Communication</a:t>
            </a:r>
            <a:endParaRPr lang="en-US" sz="700" dirty="0"/>
          </a:p>
        </p:txBody>
      </p:sp>
      <p:sp>
        <p:nvSpPr>
          <p:cNvPr id="63" name="Text 61"/>
          <p:cNvSpPr/>
          <p:nvPr/>
        </p:nvSpPr>
        <p:spPr>
          <a:xfrm>
            <a:off x="2840736" y="4343400"/>
            <a:ext cx="204520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8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data secured with advanced encryption — compliant with international security standards.</a:t>
            </a:r>
            <a:endParaRPr lang="en-US" sz="580" dirty="0"/>
          </a:p>
        </p:txBody>
      </p:sp>
      <p:sp>
        <p:nvSpPr>
          <p:cNvPr id="64" name="Shape 62"/>
          <p:cNvSpPr/>
          <p:nvPr/>
        </p:nvSpPr>
        <p:spPr>
          <a:xfrm>
            <a:off x="2676144" y="4773168"/>
            <a:ext cx="2209800" cy="246888"/>
          </a:xfrm>
          <a:prstGeom prst="rect">
            <a:avLst/>
          </a:prstGeom>
          <a:solidFill>
            <a:srgbClr val="111519"/>
          </a:solidFill>
          <a:ln w="5080">
            <a:solidFill>
              <a:srgbClr val="E2430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2676144" y="4782312"/>
            <a:ext cx="2209800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5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450" dirty="0"/>
          </a:p>
        </p:txBody>
      </p:sp>
      <p:sp>
        <p:nvSpPr>
          <p:cNvPr id="66" name="Text 64"/>
          <p:cNvSpPr/>
          <p:nvPr/>
        </p:nvSpPr>
        <p:spPr>
          <a:xfrm>
            <a:off x="2676144" y="4873752"/>
            <a:ext cx="2209800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5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Request → Identity Verified → Event Logged → Transmitted to Command Center → Automated Response</a:t>
            </a:r>
            <a:endParaRPr lang="en-US" sz="450" dirty="0"/>
          </a:p>
        </p:txBody>
      </p:sp>
      <p:sp>
        <p:nvSpPr>
          <p:cNvPr id="67" name="Shape 65"/>
          <p:cNvSpPr/>
          <p:nvPr/>
        </p:nvSpPr>
        <p:spPr>
          <a:xfrm>
            <a:off x="5041392" y="0"/>
            <a:ext cx="2520696" cy="53309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5041392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196840" y="11887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Specifications</a:t>
            </a:r>
            <a:endParaRPr lang="en-US" sz="600" dirty="0"/>
          </a:p>
        </p:txBody>
      </p:sp>
      <p:sp>
        <p:nvSpPr>
          <p:cNvPr id="70" name="Text 68"/>
          <p:cNvSpPr/>
          <p:nvPr/>
        </p:nvSpPr>
        <p:spPr>
          <a:xfrm>
            <a:off x="5196840" y="301752"/>
            <a:ext cx="2209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M400 / PSL-DH400</a:t>
            </a:r>
            <a:endParaRPr lang="en-US" sz="1100" dirty="0"/>
          </a:p>
        </p:txBody>
      </p:sp>
      <p:sp>
        <p:nvSpPr>
          <p:cNvPr id="71" name="Shape 69"/>
          <p:cNvSpPr/>
          <p:nvPr/>
        </p:nvSpPr>
        <p:spPr>
          <a:xfrm>
            <a:off x="5196840" y="621792"/>
            <a:ext cx="274320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5041392" y="731520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5041392" y="1024128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5196840" y="768096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Dimensions</a:t>
            </a:r>
            <a:endParaRPr lang="en-US" sz="550" dirty="0"/>
          </a:p>
        </p:txBody>
      </p:sp>
      <p:sp>
        <p:nvSpPr>
          <p:cNvPr id="75" name="Text 73"/>
          <p:cNvSpPr/>
          <p:nvPr/>
        </p:nvSpPr>
        <p:spPr>
          <a:xfrm>
            <a:off x="6047232" y="749808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× 50 × 30 mm (compact body)</a:t>
            </a:r>
            <a:endParaRPr lang="en-US" sz="580" dirty="0"/>
          </a:p>
        </p:txBody>
      </p:sp>
      <p:sp>
        <p:nvSpPr>
          <p:cNvPr id="76" name="Shape 74"/>
          <p:cNvSpPr/>
          <p:nvPr/>
        </p:nvSpPr>
        <p:spPr>
          <a:xfrm>
            <a:off x="5041392" y="1325880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5196840" y="1069848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Locking Mechanism</a:t>
            </a:r>
            <a:endParaRPr lang="en-US" sz="550" dirty="0"/>
          </a:p>
        </p:txBody>
      </p:sp>
      <p:sp>
        <p:nvSpPr>
          <p:cNvPr id="78" name="Text 76"/>
          <p:cNvSpPr/>
          <p:nvPr/>
        </p:nvSpPr>
        <p:spPr>
          <a:xfrm>
            <a:off x="6047232" y="1051560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Reinforced flex cable (customizable lengths)</a:t>
            </a:r>
            <a:endParaRPr lang="en-US" sz="580" dirty="0"/>
          </a:p>
        </p:txBody>
      </p:sp>
      <p:sp>
        <p:nvSpPr>
          <p:cNvPr id="79" name="Shape 77"/>
          <p:cNvSpPr/>
          <p:nvPr/>
        </p:nvSpPr>
        <p:spPr>
          <a:xfrm>
            <a:off x="5041392" y="1335024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5041392" y="1627632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5196840" y="1371600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</a:t>
            </a:r>
            <a:endParaRPr lang="en-US" sz="550" dirty="0"/>
          </a:p>
        </p:txBody>
      </p:sp>
      <p:sp>
        <p:nvSpPr>
          <p:cNvPr id="82" name="Text 80"/>
          <p:cNvSpPr/>
          <p:nvPr/>
        </p:nvSpPr>
        <p:spPr>
          <a:xfrm>
            <a:off x="6047232" y="1353312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cell Lithium-Ion battery + charging port</a:t>
            </a:r>
            <a:endParaRPr lang="en-US" sz="580" dirty="0"/>
          </a:p>
        </p:txBody>
      </p:sp>
      <p:sp>
        <p:nvSpPr>
          <p:cNvPr id="83" name="Shape 81"/>
          <p:cNvSpPr/>
          <p:nvPr/>
        </p:nvSpPr>
        <p:spPr>
          <a:xfrm>
            <a:off x="5041392" y="1929384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5196840" y="1673352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Battery Life</a:t>
            </a:r>
            <a:endParaRPr lang="en-US" sz="550" dirty="0"/>
          </a:p>
        </p:txBody>
      </p:sp>
      <p:sp>
        <p:nvSpPr>
          <p:cNvPr id="85" name="Text 83"/>
          <p:cNvSpPr/>
          <p:nvPr/>
        </p:nvSpPr>
        <p:spPr>
          <a:xfrm>
            <a:off x="6047232" y="1655064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 to 1 month (usage and connectivity dependent)</a:t>
            </a:r>
            <a:endParaRPr lang="en-US" sz="580" dirty="0"/>
          </a:p>
        </p:txBody>
      </p:sp>
      <p:sp>
        <p:nvSpPr>
          <p:cNvPr id="86" name="Shape 84"/>
          <p:cNvSpPr/>
          <p:nvPr/>
        </p:nvSpPr>
        <p:spPr>
          <a:xfrm>
            <a:off x="5041392" y="1938528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5041392" y="2231136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5196840" y="1975104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Connectivity</a:t>
            </a:r>
            <a:endParaRPr lang="en-US" sz="550" dirty="0"/>
          </a:p>
        </p:txBody>
      </p:sp>
      <p:sp>
        <p:nvSpPr>
          <p:cNvPr id="89" name="Text 87"/>
          <p:cNvSpPr/>
          <p:nvPr/>
        </p:nvSpPr>
        <p:spPr>
          <a:xfrm>
            <a:off x="6047232" y="1956816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LTE  +  Bluetooth 5.0 (activated when there's no connectivity)</a:t>
            </a:r>
            <a:endParaRPr lang="en-US" sz="580" dirty="0"/>
          </a:p>
        </p:txBody>
      </p:sp>
      <p:sp>
        <p:nvSpPr>
          <p:cNvPr id="90" name="Shape 88"/>
          <p:cNvSpPr/>
          <p:nvPr/>
        </p:nvSpPr>
        <p:spPr>
          <a:xfrm>
            <a:off x="5041392" y="2532888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5196840" y="2276856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Methods</a:t>
            </a:r>
            <a:endParaRPr lang="en-US" sz="550" dirty="0"/>
          </a:p>
        </p:txBody>
      </p:sp>
      <p:sp>
        <p:nvSpPr>
          <p:cNvPr id="92" name="Text 90"/>
          <p:cNvSpPr/>
          <p:nvPr/>
        </p:nvSpPr>
        <p:spPr>
          <a:xfrm>
            <a:off x="6047232" y="2258568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 entry  +  Bluetooth  +  NFC</a:t>
            </a:r>
            <a:endParaRPr lang="en-US" sz="580" dirty="0"/>
          </a:p>
        </p:txBody>
      </p:sp>
      <p:sp>
        <p:nvSpPr>
          <p:cNvPr id="93" name="Shape 91"/>
          <p:cNvSpPr/>
          <p:nvPr/>
        </p:nvSpPr>
        <p:spPr>
          <a:xfrm>
            <a:off x="5041392" y="2542032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5041392" y="2834640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5196840" y="2578608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</a:t>
            </a:r>
            <a:endParaRPr lang="en-US" sz="550" dirty="0"/>
          </a:p>
        </p:txBody>
      </p:sp>
      <p:sp>
        <p:nvSpPr>
          <p:cNvPr id="96" name="Text 94"/>
          <p:cNvSpPr/>
          <p:nvPr/>
        </p:nvSpPr>
        <p:spPr>
          <a:xfrm>
            <a:off x="6047232" y="2560320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Waterproof &amp; dustproof (IP-rated for outdoor use)</a:t>
            </a:r>
            <a:endParaRPr lang="en-US" sz="580" dirty="0"/>
          </a:p>
        </p:txBody>
      </p:sp>
      <p:sp>
        <p:nvSpPr>
          <p:cNvPr id="97" name="Shape 95"/>
          <p:cNvSpPr/>
          <p:nvPr/>
        </p:nvSpPr>
        <p:spPr>
          <a:xfrm>
            <a:off x="5041392" y="3136392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5196840" y="2880360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550" dirty="0"/>
          </a:p>
        </p:txBody>
      </p:sp>
      <p:sp>
        <p:nvSpPr>
          <p:cNvPr id="99" name="Text 97"/>
          <p:cNvSpPr/>
          <p:nvPr/>
        </p:nvSpPr>
        <p:spPr>
          <a:xfrm>
            <a:off x="6047232" y="2862072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-20°C to +70°C operating range</a:t>
            </a:r>
            <a:endParaRPr lang="en-US" sz="580" dirty="0"/>
          </a:p>
        </p:txBody>
      </p:sp>
      <p:sp>
        <p:nvSpPr>
          <p:cNvPr id="100" name="Shape 98"/>
          <p:cNvSpPr/>
          <p:nvPr/>
        </p:nvSpPr>
        <p:spPr>
          <a:xfrm>
            <a:off x="5041392" y="3145536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5041392" y="3438144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5196840" y="3182112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Tracking</a:t>
            </a:r>
            <a:endParaRPr lang="en-US" sz="550" dirty="0"/>
          </a:p>
        </p:txBody>
      </p:sp>
      <p:sp>
        <p:nvSpPr>
          <p:cNvPr id="103" name="Text 101"/>
          <p:cNvSpPr/>
          <p:nvPr/>
        </p:nvSpPr>
        <p:spPr>
          <a:xfrm>
            <a:off x="6047232" y="3163824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— real-time location monitoring</a:t>
            </a:r>
            <a:endParaRPr lang="en-US" sz="580" dirty="0"/>
          </a:p>
        </p:txBody>
      </p:sp>
      <p:sp>
        <p:nvSpPr>
          <p:cNvPr id="104" name="Shape 102"/>
          <p:cNvSpPr/>
          <p:nvPr/>
        </p:nvSpPr>
        <p:spPr>
          <a:xfrm>
            <a:off x="5041392" y="3739896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5196840" y="3483864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</a:t>
            </a:r>
            <a:endParaRPr lang="en-US" sz="550" dirty="0"/>
          </a:p>
        </p:txBody>
      </p:sp>
      <p:sp>
        <p:nvSpPr>
          <p:cNvPr id="106" name="Text 104"/>
          <p:cNvSpPr/>
          <p:nvPr/>
        </p:nvSpPr>
        <p:spPr>
          <a:xfrm>
            <a:off x="6047232" y="3465576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platform (web + desktop app ) + mobile app + hybrid options</a:t>
            </a:r>
            <a:endParaRPr lang="en-US" sz="580" dirty="0"/>
          </a:p>
        </p:txBody>
      </p:sp>
      <p:sp>
        <p:nvSpPr>
          <p:cNvPr id="107" name="Shape 105"/>
          <p:cNvSpPr/>
          <p:nvPr/>
        </p:nvSpPr>
        <p:spPr>
          <a:xfrm>
            <a:off x="5041392" y="3749040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5041392" y="4041648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5196840" y="3785616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Logging</a:t>
            </a:r>
            <a:endParaRPr lang="en-US" sz="550" dirty="0"/>
          </a:p>
        </p:txBody>
      </p:sp>
      <p:sp>
        <p:nvSpPr>
          <p:cNvPr id="110" name="Text 108"/>
          <p:cNvSpPr/>
          <p:nvPr/>
        </p:nvSpPr>
        <p:spPr>
          <a:xfrm>
            <a:off x="6047232" y="3767328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access attempts (granted/denied) with timestamp</a:t>
            </a:r>
            <a:endParaRPr lang="en-US" sz="580" dirty="0"/>
          </a:p>
        </p:txBody>
      </p:sp>
      <p:sp>
        <p:nvSpPr>
          <p:cNvPr id="111" name="Shape 109"/>
          <p:cNvSpPr/>
          <p:nvPr/>
        </p:nvSpPr>
        <p:spPr>
          <a:xfrm>
            <a:off x="5041392" y="4343400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5196840" y="4087368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Warranty</a:t>
            </a:r>
            <a:endParaRPr lang="en-US" sz="550" dirty="0"/>
          </a:p>
        </p:txBody>
      </p:sp>
      <p:sp>
        <p:nvSpPr>
          <p:cNvPr id="113" name="Text 111"/>
          <p:cNvSpPr/>
          <p:nvPr/>
        </p:nvSpPr>
        <p:spPr>
          <a:xfrm>
            <a:off x="6047232" y="4069080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Years comprehensive</a:t>
            </a:r>
            <a:endParaRPr lang="en-US" sz="580" dirty="0"/>
          </a:p>
        </p:txBody>
      </p:sp>
      <p:sp>
        <p:nvSpPr>
          <p:cNvPr id="114" name="Shape 112"/>
          <p:cNvSpPr/>
          <p:nvPr/>
        </p:nvSpPr>
        <p:spPr>
          <a:xfrm>
            <a:off x="5196840" y="4443984"/>
            <a:ext cx="2209800" cy="0"/>
          </a:xfrm>
          <a:prstGeom prst="line">
            <a:avLst/>
          </a:prstGeom>
          <a:noFill/>
          <a:ln w="5080">
            <a:solidFill>
              <a:srgbClr val="E0E0E0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5041391" y="5111369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137" name="Text 135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  ·  info@observer-tech.com</a:t>
            </a:r>
            <a:endParaRPr lang="en-US" sz="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2453</TotalTime>
  <Words>585</Words>
  <Application>Microsoft Office PowerPoint</Application>
  <PresentationFormat>Custom</PresentationFormat>
  <Paragraphs>96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Arial Black</vt:lpstr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Observer Smart Lock — English</dc:title>
  <dc:subject>PptxGenJS Presentation</dc:subject>
  <dc:creator>PptxGenJS</dc:creator>
  <cp:lastModifiedBy>ASUS</cp:lastModifiedBy>
  <cp:revision>3</cp:revision>
  <dcterms:created xsi:type="dcterms:W3CDTF">2026-05-12T12:51:06Z</dcterms:created>
  <dcterms:modified xsi:type="dcterms:W3CDTF">2026-05-14T06:32:20Z</dcterms:modified>
</cp:coreProperties>
</file>