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2850" cy="5330825"/>
  <p:notesSz cx="533082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92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201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5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20696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5041392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12648" y="109728"/>
            <a:ext cx="1737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12648" y="301752"/>
            <a:ext cx="173736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Solutions</a:t>
            </a:r>
            <a:endParaRPr lang="en-US" sz="550" dirty="0"/>
          </a:p>
        </p:txBody>
      </p:sp>
      <p:sp>
        <p:nvSpPr>
          <p:cNvPr id="9" name="Shape 6"/>
          <p:cNvSpPr/>
          <p:nvPr/>
        </p:nvSpPr>
        <p:spPr>
          <a:xfrm>
            <a:off x="155448" y="621792"/>
            <a:ext cx="2209800" cy="0"/>
          </a:xfrm>
          <a:prstGeom prst="line">
            <a:avLst/>
          </a:prstGeom>
          <a:noFill/>
          <a:ln w="6350">
            <a:solidFill>
              <a:srgbClr val="E2430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5448" y="694944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Us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55448" y="91440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550" dirty="0"/>
          </a:p>
        </p:txBody>
      </p:sp>
      <p:sp>
        <p:nvSpPr>
          <p:cNvPr id="12" name="Text 9"/>
          <p:cNvSpPr/>
          <p:nvPr/>
        </p:nvSpPr>
        <p:spPr>
          <a:xfrm>
            <a:off x="155448" y="105156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155448" y="126492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55448" y="140208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info@observer-tech.com</a:t>
            </a:r>
            <a:endParaRPr lang="en-US" sz="650" dirty="0"/>
          </a:p>
        </p:txBody>
      </p:sp>
      <p:sp>
        <p:nvSpPr>
          <p:cNvPr id="15" name="Text 12"/>
          <p:cNvSpPr/>
          <p:nvPr/>
        </p:nvSpPr>
        <p:spPr>
          <a:xfrm>
            <a:off x="155448" y="162052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550" dirty="0"/>
          </a:p>
        </p:txBody>
      </p:sp>
      <p:sp>
        <p:nvSpPr>
          <p:cNvPr id="16" name="Text 13"/>
          <p:cNvSpPr/>
          <p:nvPr/>
        </p:nvSpPr>
        <p:spPr>
          <a:xfrm>
            <a:off x="155448" y="175768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0000"/>
              </a:lnSpc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+971 50 566 3553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155448" y="1971040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Headquarters</a:t>
            </a:r>
            <a:endParaRPr lang="en-US" sz="550" dirty="0"/>
          </a:p>
        </p:txBody>
      </p:sp>
      <p:sp>
        <p:nvSpPr>
          <p:cNvPr id="18" name="Text 15"/>
          <p:cNvSpPr/>
          <p:nvPr/>
        </p:nvSpPr>
        <p:spPr>
          <a:xfrm>
            <a:off x="155448" y="2108200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Delaware, USA</a:t>
            </a:r>
            <a:endParaRPr lang="en-US" sz="650" dirty="0"/>
          </a:p>
        </p:txBody>
      </p:sp>
      <p:sp>
        <p:nvSpPr>
          <p:cNvPr id="19" name="Shape 16"/>
          <p:cNvSpPr/>
          <p:nvPr/>
        </p:nvSpPr>
        <p:spPr>
          <a:xfrm>
            <a:off x="155448" y="2834640"/>
            <a:ext cx="2209800" cy="0"/>
          </a:xfrm>
          <a:prstGeom prst="line">
            <a:avLst/>
          </a:prstGeom>
          <a:noFill/>
          <a:ln w="6350">
            <a:solidFill>
              <a:srgbClr val="E2430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39496" y="2944368"/>
            <a:ext cx="123444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155448" y="4251960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/>
              <a:t>\</a:t>
            </a:r>
          </a:p>
        </p:txBody>
      </p:sp>
      <p:sp>
        <p:nvSpPr>
          <p:cNvPr id="23" name="Shape 20"/>
          <p:cNvSpPr/>
          <p:nvPr/>
        </p:nvSpPr>
        <p:spPr>
          <a:xfrm>
            <a:off x="155448" y="2933599"/>
            <a:ext cx="2209800" cy="210312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55448" y="2933599"/>
            <a:ext cx="22098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ISNR Abu Dhabi 2026 </a:t>
            </a:r>
            <a:endParaRPr lang="en-US" sz="650" dirty="0"/>
          </a:p>
        </p:txBody>
      </p:sp>
      <p:sp>
        <p:nvSpPr>
          <p:cNvPr id="25" name="Shape 22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50" dirty="0"/>
          </a:p>
        </p:txBody>
      </p:sp>
      <p:sp>
        <p:nvSpPr>
          <p:cNvPr id="27" name="Shape 24"/>
          <p:cNvSpPr/>
          <p:nvPr/>
        </p:nvSpPr>
        <p:spPr>
          <a:xfrm>
            <a:off x="2520696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520696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676144" y="137160"/>
            <a:ext cx="2209800" cy="192024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676144" y="137160"/>
            <a:ext cx="220980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Intelligence System</a:t>
            </a:r>
            <a:endParaRPr lang="en-US" sz="600" dirty="0"/>
          </a:p>
        </p:txBody>
      </p:sp>
      <p:sp>
        <p:nvSpPr>
          <p:cNvPr id="32" name="Text 29"/>
          <p:cNvSpPr/>
          <p:nvPr/>
        </p:nvSpPr>
        <p:spPr>
          <a:xfrm>
            <a:off x="2676144" y="420624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2400" dirty="0"/>
          </a:p>
        </p:txBody>
      </p:sp>
      <p:sp>
        <p:nvSpPr>
          <p:cNvPr id="33" name="Text 30"/>
          <p:cNvSpPr/>
          <p:nvPr/>
        </p:nvSpPr>
        <p:spPr>
          <a:xfrm>
            <a:off x="2676144" y="777240"/>
            <a:ext cx="2209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EIS</a:t>
            </a:r>
            <a:endParaRPr lang="en-US" sz="5400" dirty="0"/>
          </a:p>
        </p:txBody>
      </p:sp>
      <p:sp>
        <p:nvSpPr>
          <p:cNvPr id="34" name="Text 31"/>
          <p:cNvSpPr/>
          <p:nvPr/>
        </p:nvSpPr>
        <p:spPr>
          <a:xfrm>
            <a:off x="2676144" y="1481328"/>
            <a:ext cx="2209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 ·  Water  ·  Soil  ·  Weather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2676144" y="1755648"/>
            <a:ext cx="515874" cy="201168"/>
          </a:xfrm>
          <a:prstGeom prst="rect">
            <a:avLst/>
          </a:prstGeom>
          <a:solidFill>
            <a:srgbClr val="252D35"/>
          </a:solidFill>
          <a:ln w="5080">
            <a:solidFill>
              <a:srgbClr val="E24301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676144" y="1755648"/>
            <a:ext cx="51587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</a:t>
            </a:r>
            <a:endParaRPr lang="en-US" sz="600" dirty="0"/>
          </a:p>
        </p:txBody>
      </p:sp>
      <p:sp>
        <p:nvSpPr>
          <p:cNvPr id="37" name="Shape 34"/>
          <p:cNvSpPr/>
          <p:nvPr/>
        </p:nvSpPr>
        <p:spPr>
          <a:xfrm>
            <a:off x="3228594" y="1755648"/>
            <a:ext cx="515874" cy="201168"/>
          </a:xfrm>
          <a:prstGeom prst="rect">
            <a:avLst/>
          </a:prstGeom>
          <a:solidFill>
            <a:srgbClr val="252D35"/>
          </a:solidFill>
          <a:ln w="5080">
            <a:solidFill>
              <a:srgbClr val="E2430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228594" y="1755648"/>
            <a:ext cx="51587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600" dirty="0"/>
          </a:p>
        </p:txBody>
      </p:sp>
      <p:sp>
        <p:nvSpPr>
          <p:cNvPr id="39" name="Shape 36"/>
          <p:cNvSpPr/>
          <p:nvPr/>
        </p:nvSpPr>
        <p:spPr>
          <a:xfrm>
            <a:off x="3781044" y="1755648"/>
            <a:ext cx="515874" cy="201168"/>
          </a:xfrm>
          <a:prstGeom prst="rect">
            <a:avLst/>
          </a:prstGeom>
          <a:solidFill>
            <a:srgbClr val="252D35"/>
          </a:solidFill>
          <a:ln w="5080">
            <a:solidFill>
              <a:srgbClr val="E24301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3781044" y="1755648"/>
            <a:ext cx="51587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Soil</a:t>
            </a:r>
            <a:endParaRPr lang="en-US" sz="600" dirty="0"/>
          </a:p>
        </p:txBody>
      </p:sp>
      <p:sp>
        <p:nvSpPr>
          <p:cNvPr id="41" name="Shape 38"/>
          <p:cNvSpPr/>
          <p:nvPr/>
        </p:nvSpPr>
        <p:spPr>
          <a:xfrm>
            <a:off x="4333494" y="1755648"/>
            <a:ext cx="515874" cy="201168"/>
          </a:xfrm>
          <a:prstGeom prst="rect">
            <a:avLst/>
          </a:prstGeom>
          <a:solidFill>
            <a:srgbClr val="252D35"/>
          </a:solidFill>
          <a:ln w="5080">
            <a:solidFill>
              <a:srgbClr val="E24301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4333494" y="1755648"/>
            <a:ext cx="51587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</a:t>
            </a:r>
            <a:endParaRPr lang="en-US" sz="600" dirty="0"/>
          </a:p>
        </p:txBody>
      </p:sp>
      <p:sp>
        <p:nvSpPr>
          <p:cNvPr id="43" name="Text 40"/>
          <p:cNvSpPr/>
          <p:nvPr/>
        </p:nvSpPr>
        <p:spPr>
          <a:xfrm>
            <a:off x="2676144" y="2066544"/>
            <a:ext cx="22098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environmental intelligence</a:t>
            </a:r>
            <a:endParaRPr lang="en-US" sz="750" dirty="0"/>
          </a:p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sustainable future</a:t>
            </a:r>
            <a:endParaRPr lang="en-US" sz="750" dirty="0"/>
          </a:p>
        </p:txBody>
      </p:sp>
      <p:sp>
        <p:nvSpPr>
          <p:cNvPr id="44" name="Shape 41"/>
          <p:cNvSpPr/>
          <p:nvPr/>
        </p:nvSpPr>
        <p:spPr>
          <a:xfrm>
            <a:off x="2520696" y="2615184"/>
            <a:ext cx="2520696" cy="192024"/>
          </a:xfrm>
          <a:prstGeom prst="rect">
            <a:avLst/>
          </a:prstGeom>
          <a:solidFill>
            <a:srgbClr val="E24301">
              <a:alpha val="12000"/>
            </a:srgbClr>
          </a:solidFill>
          <a:ln w="12700">
            <a:solidFill>
              <a:srgbClr val="E24301">
                <a:alpha val="1200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520696" y="2615184"/>
            <a:ext cx="2520696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8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IP65  ·  BACnet  ·  MQTT  ·  AI-Powered</a:t>
            </a:r>
            <a:endParaRPr lang="en-US" sz="580" dirty="0"/>
          </a:p>
        </p:txBody>
      </p:sp>
      <p:sp>
        <p:nvSpPr>
          <p:cNvPr id="46" name="Text 43"/>
          <p:cNvSpPr/>
          <p:nvPr/>
        </p:nvSpPr>
        <p:spPr>
          <a:xfrm>
            <a:off x="2676144" y="2907792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Integrated Security Ecosystem</a:t>
            </a:r>
            <a:endParaRPr lang="en-US" sz="550" dirty="0"/>
          </a:p>
        </p:txBody>
      </p:sp>
      <p:sp>
        <p:nvSpPr>
          <p:cNvPr id="48" name="Shape 44"/>
          <p:cNvSpPr/>
          <p:nvPr/>
        </p:nvSpPr>
        <p:spPr>
          <a:xfrm>
            <a:off x="2520696" y="4828032"/>
            <a:ext cx="2520696" cy="502920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50" name="Text 45"/>
          <p:cNvSpPr/>
          <p:nvPr/>
        </p:nvSpPr>
        <p:spPr>
          <a:xfrm>
            <a:off x="3069336" y="489204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</a:t>
            </a:r>
            <a:endParaRPr lang="en-US" sz="900" dirty="0"/>
          </a:p>
        </p:txBody>
      </p:sp>
      <p:sp>
        <p:nvSpPr>
          <p:cNvPr id="51" name="Text 46"/>
          <p:cNvSpPr/>
          <p:nvPr/>
        </p:nvSpPr>
        <p:spPr>
          <a:xfrm>
            <a:off x="3069336" y="5084064"/>
            <a:ext cx="13716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Solutions</a:t>
            </a:r>
            <a:endParaRPr lang="en-US" sz="500" dirty="0"/>
          </a:p>
        </p:txBody>
      </p:sp>
      <p:sp>
        <p:nvSpPr>
          <p:cNvPr id="52" name="Shape 47"/>
          <p:cNvSpPr/>
          <p:nvPr/>
        </p:nvSpPr>
        <p:spPr>
          <a:xfrm>
            <a:off x="4486656" y="4928616"/>
            <a:ext cx="457200" cy="237744"/>
          </a:xfrm>
          <a:prstGeom prst="rect">
            <a:avLst/>
          </a:prstGeom>
          <a:ln w="10160">
            <a:solidFill>
              <a:srgbClr val="E24301"/>
            </a:solidFill>
            <a:prstDash val="solid"/>
          </a:ln>
        </p:spPr>
      </p:sp>
      <p:sp>
        <p:nvSpPr>
          <p:cNvPr id="53" name="Text 48"/>
          <p:cNvSpPr/>
          <p:nvPr/>
        </p:nvSpPr>
        <p:spPr>
          <a:xfrm>
            <a:off x="4486656" y="4928616"/>
            <a:ext cx="457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EIS</a:t>
            </a:r>
            <a:endParaRPr lang="en-US" sz="900" dirty="0"/>
          </a:p>
        </p:txBody>
      </p:sp>
      <p:sp>
        <p:nvSpPr>
          <p:cNvPr id="54" name="Shape 49"/>
          <p:cNvSpPr/>
          <p:nvPr/>
        </p:nvSpPr>
        <p:spPr>
          <a:xfrm>
            <a:off x="5041392" y="0"/>
            <a:ext cx="2520696" cy="5330952"/>
          </a:xfrm>
          <a:prstGeom prst="rect">
            <a:avLst/>
          </a:prstGeom>
          <a:solidFill>
            <a:srgbClr val="F5F5F5"/>
          </a:solidFill>
          <a:ln w="12700">
            <a:solidFill>
              <a:srgbClr val="F5F5F5"/>
            </a:solidFill>
            <a:prstDash val="solid"/>
          </a:ln>
        </p:spPr>
      </p:sp>
      <p:sp>
        <p:nvSpPr>
          <p:cNvPr id="55" name="Shape 50"/>
          <p:cNvSpPr/>
          <p:nvPr/>
        </p:nvSpPr>
        <p:spPr>
          <a:xfrm>
            <a:off x="5041392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6" name="Text 51"/>
          <p:cNvSpPr/>
          <p:nvPr/>
        </p:nvSpPr>
        <p:spPr>
          <a:xfrm>
            <a:off x="5196840" y="137160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of the Observer® Suite</a:t>
            </a:r>
            <a:endParaRPr lang="en-US" sz="650" dirty="0"/>
          </a:p>
        </p:txBody>
      </p:sp>
      <p:sp>
        <p:nvSpPr>
          <p:cNvPr id="57" name="Text 52"/>
          <p:cNvSpPr/>
          <p:nvPr/>
        </p:nvSpPr>
        <p:spPr>
          <a:xfrm>
            <a:off x="5196840" y="365760"/>
            <a:ext cx="2209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One Platform.</a:t>
            </a:r>
            <a:endParaRPr lang="en-US" sz="14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Four Domains.</a:t>
            </a:r>
            <a:endParaRPr lang="en-US" sz="14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Complete Picture.</a:t>
            </a:r>
            <a:endParaRPr lang="en-US" sz="1400" dirty="0"/>
          </a:p>
        </p:txBody>
      </p:sp>
      <p:sp>
        <p:nvSpPr>
          <p:cNvPr id="58" name="Shape 53"/>
          <p:cNvSpPr/>
          <p:nvPr/>
        </p:nvSpPr>
        <p:spPr>
          <a:xfrm>
            <a:off x="5544312" y="1389888"/>
            <a:ext cx="1508760" cy="0"/>
          </a:xfrm>
          <a:prstGeom prst="line">
            <a:avLst/>
          </a:prstGeom>
          <a:noFill/>
          <a:ln w="10160">
            <a:solidFill>
              <a:srgbClr val="E24301"/>
            </a:solidFill>
            <a:prstDash val="solid"/>
          </a:ln>
        </p:spPr>
      </p:sp>
      <p:sp>
        <p:nvSpPr>
          <p:cNvPr id="59" name="Text 54"/>
          <p:cNvSpPr/>
          <p:nvPr/>
        </p:nvSpPr>
        <p:spPr>
          <a:xfrm>
            <a:off x="5196840" y="1508760"/>
            <a:ext cx="2209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7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EIS unifies air, water, soil, and weather monitoring into a single AI-powered platform — collecting field data, running predictive models, and sending automated control commands back to the field.</a:t>
            </a:r>
            <a:endParaRPr lang="en-US" sz="750" dirty="0"/>
          </a:p>
        </p:txBody>
      </p:sp>
      <p:sp>
        <p:nvSpPr>
          <p:cNvPr id="64" name="Text 59"/>
          <p:cNvSpPr/>
          <p:nvPr/>
        </p:nvSpPr>
        <p:spPr>
          <a:xfrm>
            <a:off x="5196840" y="4279392"/>
            <a:ext cx="2209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i="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Unfold to explore full specifications</a:t>
            </a:r>
            <a:endParaRPr lang="en-US" sz="550" dirty="0"/>
          </a:p>
        </p:txBody>
      </p:sp>
      <p:sp>
        <p:nvSpPr>
          <p:cNvPr id="65" name="Shape 60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66" name="Text 61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</a:t>
            </a:r>
            <a:endParaRPr lang="en-US" sz="550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40F420C2-DBF7-7565-0866-E77E61431D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460"/>
          <a:stretch>
            <a:fillRect/>
          </a:stretch>
        </p:blipFill>
        <p:spPr>
          <a:xfrm>
            <a:off x="13612" y="52423"/>
            <a:ext cx="727970" cy="47711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506357FA-A349-896D-B328-5EF47F1C0D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460"/>
          <a:stretch>
            <a:fillRect/>
          </a:stretch>
        </p:blipFill>
        <p:spPr>
          <a:xfrm>
            <a:off x="2520695" y="4810245"/>
            <a:ext cx="727970" cy="47711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BA142A8-3600-6DB2-A4E7-6BECFB38A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147" y="2730717"/>
            <a:ext cx="1542869" cy="1542869"/>
          </a:xfrm>
          <a:prstGeom prst="rect">
            <a:avLst/>
          </a:prstGeom>
        </p:spPr>
      </p:pic>
      <p:sp>
        <p:nvSpPr>
          <p:cNvPr id="70" name="Text 14">
            <a:extLst>
              <a:ext uri="{FF2B5EF4-FFF2-40B4-BE49-F238E27FC236}">
                <a16:creationId xmlns:a16="http://schemas.microsoft.com/office/drawing/2014/main" id="{8349CE15-68CA-DF68-8B9C-494FA672B28D}"/>
              </a:ext>
            </a:extLst>
          </p:cNvPr>
          <p:cNvSpPr/>
          <p:nvPr/>
        </p:nvSpPr>
        <p:spPr>
          <a:xfrm>
            <a:off x="155448" y="2329688"/>
            <a:ext cx="2209800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Branches</a:t>
            </a:r>
            <a:endParaRPr lang="en-US" sz="550" dirty="0"/>
          </a:p>
        </p:txBody>
      </p:sp>
      <p:sp>
        <p:nvSpPr>
          <p:cNvPr id="71" name="Text 15">
            <a:extLst>
              <a:ext uri="{FF2B5EF4-FFF2-40B4-BE49-F238E27FC236}">
                <a16:creationId xmlns:a16="http://schemas.microsoft.com/office/drawing/2014/main" id="{1CFC2C85-33E7-50DE-47F5-777E47732D00}"/>
              </a:ext>
            </a:extLst>
          </p:cNvPr>
          <p:cNvSpPr/>
          <p:nvPr/>
        </p:nvSpPr>
        <p:spPr>
          <a:xfrm>
            <a:off x="155448" y="2466848"/>
            <a:ext cx="2209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Abu Dhabi, UAE  |  Amman, Jordan</a:t>
            </a:r>
            <a:endParaRPr lang="en-US" sz="650" dirty="0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B09407BD-104C-B3F9-47C0-373FAE50C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90252" y="2541972"/>
            <a:ext cx="2108431" cy="2825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20696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3" name="Shape 1"/>
          <p:cNvSpPr/>
          <p:nvPr/>
        </p:nvSpPr>
        <p:spPr>
          <a:xfrm>
            <a:off x="5041392" y="0"/>
            <a:ext cx="0" cy="5330952"/>
          </a:xfrm>
          <a:prstGeom prst="line">
            <a:avLst/>
          </a:prstGeom>
          <a:noFill/>
          <a:ln w="5080">
            <a:solidFill>
              <a:srgbClr val="BBBBBB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2520696" cy="53309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55448" y="9855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Observer EIS?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155448" y="301752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Environmental Intelligence</a:t>
            </a:r>
            <a:endParaRPr lang="en-US" sz="12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Monitoring Platform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5448" y="79451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5448" y="1084072"/>
            <a:ext cx="2209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 EIS is an integrated environmental monitoring platform combining 35+ precision sensors across four domains — air quality, water quality, soil &amp; agriculture, and weather &amp; climate — through a single edge device connected to a cloud analytics platform.</a:t>
            </a:r>
            <a:endParaRPr lang="en-US" sz="650" dirty="0"/>
          </a:p>
          <a:p>
            <a:pPr marL="0" indent="0" algn="l">
              <a:lnSpc>
                <a:spcPct val="140000"/>
              </a:lnSpc>
              <a:buNone/>
            </a:pPr>
            <a:endParaRPr lang="en-US" sz="650" dirty="0"/>
          </a:p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4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system operates in a closed loop: sensors measure, the edge device aggregates and transmits, and the cloud platform analyzes, alerts, and sends automated control commands back to the field.</a:t>
            </a:r>
            <a:endParaRPr lang="en-US" sz="650" dirty="0"/>
          </a:p>
        </p:txBody>
      </p:sp>
      <p:sp>
        <p:nvSpPr>
          <p:cNvPr id="10" name="Shape 8"/>
          <p:cNvSpPr/>
          <p:nvPr/>
        </p:nvSpPr>
        <p:spPr>
          <a:xfrm>
            <a:off x="0" y="2301240"/>
            <a:ext cx="2520696" cy="0"/>
          </a:xfrm>
          <a:prstGeom prst="line">
            <a:avLst/>
          </a:prstGeom>
          <a:noFill/>
          <a:ln w="5080">
            <a:solidFill>
              <a:srgbClr val="E0E0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5448" y="233883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Cost of Environmental Blind Spots</a:t>
            </a:r>
            <a:endParaRPr lang="en-US" sz="600" dirty="0"/>
          </a:p>
        </p:txBody>
      </p:sp>
      <p:sp>
        <p:nvSpPr>
          <p:cNvPr id="12" name="Text 10"/>
          <p:cNvSpPr/>
          <p:nvPr/>
        </p:nvSpPr>
        <p:spPr>
          <a:xfrm>
            <a:off x="155448" y="2475992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you cannot see</a:t>
            </a:r>
            <a:endParaRPr lang="en-US" sz="10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costs you most.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55448" y="2873248"/>
            <a:ext cx="22098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6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Regulatory fines, public health risk, 20-40% agricultural crop losses, and infrastructure damage — all direct consequences of missing real-time environmental data. Observer turns reactive crisis response into proactive environmental management.</a:t>
            </a:r>
            <a:endParaRPr lang="en-US" sz="650" dirty="0"/>
          </a:p>
        </p:txBody>
      </p:sp>
      <p:sp>
        <p:nvSpPr>
          <p:cNvPr id="14" name="Shape 12"/>
          <p:cNvSpPr/>
          <p:nvPr/>
        </p:nvSpPr>
        <p:spPr>
          <a:xfrm>
            <a:off x="155448" y="3665728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55448" y="3665728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8600" y="36840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35+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28600" y="3930904"/>
            <a:ext cx="9585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sensors across 4 domains</a:t>
            </a:r>
            <a:endParaRPr lang="en-US" sz="550" dirty="0"/>
          </a:p>
        </p:txBody>
      </p:sp>
      <p:sp>
        <p:nvSpPr>
          <p:cNvPr id="18" name="Shape 16"/>
          <p:cNvSpPr/>
          <p:nvPr/>
        </p:nvSpPr>
        <p:spPr>
          <a:xfrm>
            <a:off x="1296924" y="3665728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296924" y="3665728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370076" y="3684016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190+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370076" y="3930904"/>
            <a:ext cx="9585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tightening compliance laws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155448" y="4177792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5448" y="4177792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28600" y="4196080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IP65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228600" y="4442968"/>
            <a:ext cx="9585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device environmental protection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1296924" y="4177792"/>
            <a:ext cx="1068324" cy="457200"/>
          </a:xfrm>
          <a:prstGeom prst="rect">
            <a:avLst/>
          </a:prstGeom>
          <a:solidFill>
            <a:srgbClr val="F5F5F5"/>
          </a:solidFill>
          <a:ln w="6350">
            <a:solidFill>
              <a:srgbClr val="E0E0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296924" y="4177792"/>
            <a:ext cx="36576" cy="457200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370076" y="4196080"/>
            <a:ext cx="640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243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370076" y="4442968"/>
            <a:ext cx="958596" cy="173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Predictive analytics &amp; closed-loop control</a:t>
            </a:r>
            <a:endParaRPr lang="en-US" sz="550" dirty="0"/>
          </a:p>
        </p:txBody>
      </p:sp>
      <p:sp>
        <p:nvSpPr>
          <p:cNvPr id="39" name="Shape 37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  ·  info@observer-tech.com</a:t>
            </a:r>
            <a:endParaRPr lang="en-US" sz="550" dirty="0"/>
          </a:p>
        </p:txBody>
      </p:sp>
      <p:sp>
        <p:nvSpPr>
          <p:cNvPr id="41" name="Shape 39"/>
          <p:cNvSpPr/>
          <p:nvPr/>
        </p:nvSpPr>
        <p:spPr>
          <a:xfrm>
            <a:off x="2520696" y="0"/>
            <a:ext cx="2520696" cy="5330952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2" name="Shape 40"/>
          <p:cNvSpPr/>
          <p:nvPr/>
        </p:nvSpPr>
        <p:spPr>
          <a:xfrm>
            <a:off x="2520696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676144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Domains. One Platform.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2676144" y="301752"/>
            <a:ext cx="2209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Observer</a:t>
            </a:r>
            <a:endParaRPr lang="en-US" sz="13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EIS Measures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2676144" y="80467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676144" y="932688"/>
            <a:ext cx="1077468" cy="1170432"/>
          </a:xfrm>
          <a:prstGeom prst="rect">
            <a:avLst/>
          </a:prstGeom>
          <a:solidFill>
            <a:srgbClr val="252D35"/>
          </a:solidFill>
          <a:ln w="6350">
            <a:solidFill>
              <a:srgbClr val="E24301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676144" y="932688"/>
            <a:ext cx="1077468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740152" y="996696"/>
            <a:ext cx="9860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Quality</a:t>
            </a:r>
            <a:endParaRPr lang="en-US" sz="680" dirty="0"/>
          </a:p>
        </p:txBody>
      </p:sp>
      <p:sp>
        <p:nvSpPr>
          <p:cNvPr id="49" name="Text 47"/>
          <p:cNvSpPr/>
          <p:nvPr/>
        </p:nvSpPr>
        <p:spPr>
          <a:xfrm>
            <a:off x="2740152" y="1161288"/>
            <a:ext cx="986028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Sensors</a:t>
            </a:r>
            <a:endParaRPr lang="en-US" sz="550" dirty="0"/>
          </a:p>
        </p:txBody>
      </p:sp>
      <p:sp>
        <p:nvSpPr>
          <p:cNvPr id="50" name="Text 48"/>
          <p:cNvSpPr/>
          <p:nvPr/>
        </p:nvSpPr>
        <p:spPr>
          <a:xfrm>
            <a:off x="2740152" y="1307592"/>
            <a:ext cx="986028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PM1/PM2.5/PM10, CO, NO₂, SO₂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CO₂, O₃, CH₄, H₂S, VOC, O₂, NH₃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stations · industrial emissions</a:t>
            </a:r>
            <a:endParaRPr lang="en-US" sz="530" dirty="0"/>
          </a:p>
        </p:txBody>
      </p:sp>
      <p:sp>
        <p:nvSpPr>
          <p:cNvPr id="51" name="Shape 49"/>
          <p:cNvSpPr/>
          <p:nvPr/>
        </p:nvSpPr>
        <p:spPr>
          <a:xfrm>
            <a:off x="3808476" y="932688"/>
            <a:ext cx="1077468" cy="1170432"/>
          </a:xfrm>
          <a:prstGeom prst="rect">
            <a:avLst/>
          </a:prstGeom>
          <a:solidFill>
            <a:srgbClr val="252D35"/>
          </a:solidFill>
          <a:ln w="6350">
            <a:solidFill>
              <a:srgbClr val="E2430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808476" y="932688"/>
            <a:ext cx="1077468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872484" y="996696"/>
            <a:ext cx="9860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Quality</a:t>
            </a:r>
            <a:endParaRPr lang="en-US" sz="680" dirty="0"/>
          </a:p>
        </p:txBody>
      </p:sp>
      <p:sp>
        <p:nvSpPr>
          <p:cNvPr id="54" name="Text 52"/>
          <p:cNvSpPr/>
          <p:nvPr/>
        </p:nvSpPr>
        <p:spPr>
          <a:xfrm>
            <a:off x="3872484" y="1161288"/>
            <a:ext cx="986028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Sensors</a:t>
            </a:r>
            <a:endParaRPr lang="en-US" sz="550" dirty="0"/>
          </a:p>
        </p:txBody>
      </p:sp>
      <p:sp>
        <p:nvSpPr>
          <p:cNvPr id="55" name="Text 53"/>
          <p:cNvSpPr/>
          <p:nvPr/>
        </p:nvSpPr>
        <p:spPr>
          <a:xfrm>
            <a:off x="3872484" y="1307592"/>
            <a:ext cx="986028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pH, ORP, Conductivity, TDS, Chlorine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Turbidity, Dissolved O₂, Nitrate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Heavy Metals, Algae, Temperature</a:t>
            </a:r>
            <a:endParaRPr lang="en-US" sz="530" dirty="0"/>
          </a:p>
        </p:txBody>
      </p:sp>
      <p:sp>
        <p:nvSpPr>
          <p:cNvPr id="56" name="Shape 54"/>
          <p:cNvSpPr/>
          <p:nvPr/>
        </p:nvSpPr>
        <p:spPr>
          <a:xfrm>
            <a:off x="2676144" y="2176272"/>
            <a:ext cx="1077468" cy="1170432"/>
          </a:xfrm>
          <a:prstGeom prst="rect">
            <a:avLst/>
          </a:prstGeom>
          <a:solidFill>
            <a:srgbClr val="252D35"/>
          </a:solidFill>
          <a:ln w="6350">
            <a:solidFill>
              <a:srgbClr val="E24301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2676144" y="2176272"/>
            <a:ext cx="1077468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0152" y="2240280"/>
            <a:ext cx="9860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&amp; Climate</a:t>
            </a:r>
            <a:endParaRPr lang="en-US" sz="680" dirty="0"/>
          </a:p>
        </p:txBody>
      </p:sp>
      <p:sp>
        <p:nvSpPr>
          <p:cNvPr id="59" name="Text 57"/>
          <p:cNvSpPr/>
          <p:nvPr/>
        </p:nvSpPr>
        <p:spPr>
          <a:xfrm>
            <a:off x="2740152" y="2404872"/>
            <a:ext cx="986028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Sensors</a:t>
            </a:r>
            <a:endParaRPr lang="en-US" sz="550" dirty="0"/>
          </a:p>
        </p:txBody>
      </p:sp>
      <p:sp>
        <p:nvSpPr>
          <p:cNvPr id="60" name="Text 58"/>
          <p:cNvSpPr/>
          <p:nvPr/>
        </p:nvSpPr>
        <p:spPr>
          <a:xfrm>
            <a:off x="2740152" y="2551176"/>
            <a:ext cx="986028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Temperature, Humidity, Barometric Pressure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Speed &amp; Direction, Rainfall, UV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Predictive modeling · disaster alerts</a:t>
            </a:r>
            <a:endParaRPr lang="en-US" sz="530" dirty="0"/>
          </a:p>
        </p:txBody>
      </p:sp>
      <p:sp>
        <p:nvSpPr>
          <p:cNvPr id="61" name="Shape 59"/>
          <p:cNvSpPr/>
          <p:nvPr/>
        </p:nvSpPr>
        <p:spPr>
          <a:xfrm>
            <a:off x="3808476" y="2176272"/>
            <a:ext cx="1077468" cy="1170432"/>
          </a:xfrm>
          <a:prstGeom prst="rect">
            <a:avLst/>
          </a:prstGeom>
          <a:solidFill>
            <a:srgbClr val="252D35"/>
          </a:solidFill>
          <a:ln w="6350">
            <a:solidFill>
              <a:srgbClr val="E24301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808476" y="2176272"/>
            <a:ext cx="1077468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872484" y="2240280"/>
            <a:ext cx="98602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Soil &amp; Agriculture</a:t>
            </a:r>
            <a:endParaRPr lang="en-US" sz="680" dirty="0"/>
          </a:p>
        </p:txBody>
      </p:sp>
      <p:sp>
        <p:nvSpPr>
          <p:cNvPr id="64" name="Text 62"/>
          <p:cNvSpPr/>
          <p:nvPr/>
        </p:nvSpPr>
        <p:spPr>
          <a:xfrm>
            <a:off x="3872484" y="2404872"/>
            <a:ext cx="986028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i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Sensors</a:t>
            </a:r>
            <a:endParaRPr lang="en-US" sz="550" dirty="0"/>
          </a:p>
        </p:txBody>
      </p:sp>
      <p:sp>
        <p:nvSpPr>
          <p:cNvPr id="65" name="Text 63"/>
          <p:cNvSpPr/>
          <p:nvPr/>
        </p:nvSpPr>
        <p:spPr>
          <a:xfrm>
            <a:off x="3872484" y="2551176"/>
            <a:ext cx="986028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Soil Moisture, Leaf Wetness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NPK Nutrients, Salinity, Soil pH</a:t>
            </a:r>
            <a:endParaRPr lang="en-US" sz="53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530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Flow · Irrigation Control</a:t>
            </a:r>
            <a:endParaRPr lang="en-US" sz="530" dirty="0"/>
          </a:p>
        </p:txBody>
      </p:sp>
      <p:sp>
        <p:nvSpPr>
          <p:cNvPr id="66" name="Shape 64"/>
          <p:cNvSpPr/>
          <p:nvPr/>
        </p:nvSpPr>
        <p:spPr>
          <a:xfrm>
            <a:off x="2676144" y="5040884"/>
            <a:ext cx="2209800" cy="264160"/>
          </a:xfrm>
          <a:prstGeom prst="rect">
            <a:avLst/>
          </a:prstGeom>
          <a:solidFill>
            <a:srgbClr val="111519"/>
          </a:solidFill>
          <a:ln w="5080">
            <a:solidFill>
              <a:srgbClr val="E2430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676144" y="5050028"/>
            <a:ext cx="2209800" cy="73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50" b="1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450" dirty="0"/>
          </a:p>
        </p:txBody>
      </p:sp>
      <p:sp>
        <p:nvSpPr>
          <p:cNvPr id="68" name="Text 66"/>
          <p:cNvSpPr/>
          <p:nvPr/>
        </p:nvSpPr>
        <p:spPr>
          <a:xfrm>
            <a:off x="2676144" y="5123180"/>
            <a:ext cx="2209800" cy="1818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8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Sensors → Edge Device → Encrypted Transmission → AI Analytics → Action &amp; Control</a:t>
            </a:r>
            <a:endParaRPr lang="en-US" sz="480" dirty="0"/>
          </a:p>
        </p:txBody>
      </p:sp>
      <p:sp>
        <p:nvSpPr>
          <p:cNvPr id="69" name="Shape 67"/>
          <p:cNvSpPr/>
          <p:nvPr/>
        </p:nvSpPr>
        <p:spPr>
          <a:xfrm>
            <a:off x="5041392" y="0"/>
            <a:ext cx="2520696" cy="53309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5041392" y="0"/>
            <a:ext cx="2520696" cy="5943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196840" y="1188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Specifications</a:t>
            </a:r>
            <a:endParaRPr lang="en-US" sz="600" dirty="0"/>
          </a:p>
        </p:txBody>
      </p:sp>
      <p:sp>
        <p:nvSpPr>
          <p:cNvPr id="72" name="Text 70"/>
          <p:cNvSpPr/>
          <p:nvPr/>
        </p:nvSpPr>
        <p:spPr>
          <a:xfrm>
            <a:off x="5196840" y="301752"/>
            <a:ext cx="2209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E25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Observer’s Edge Device</a:t>
            </a:r>
            <a:endParaRPr lang="en-US" sz="1100" dirty="0"/>
          </a:p>
        </p:txBody>
      </p:sp>
      <p:sp>
        <p:nvSpPr>
          <p:cNvPr id="73" name="Shape 71"/>
          <p:cNvSpPr/>
          <p:nvPr/>
        </p:nvSpPr>
        <p:spPr>
          <a:xfrm>
            <a:off x="5196840" y="621792"/>
            <a:ext cx="274320" cy="36576"/>
          </a:xfrm>
          <a:prstGeom prst="rect">
            <a:avLst/>
          </a:prstGeom>
          <a:solidFill>
            <a:srgbClr val="E24301"/>
          </a:solidFill>
          <a:ln w="12700">
            <a:solidFill>
              <a:srgbClr val="E24301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041392" y="731520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5041392" y="102412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5196840" y="768096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Connectivity</a:t>
            </a:r>
            <a:endParaRPr lang="en-US" sz="550" dirty="0"/>
          </a:p>
        </p:txBody>
      </p:sp>
      <p:sp>
        <p:nvSpPr>
          <p:cNvPr id="77" name="Text 75"/>
          <p:cNvSpPr/>
          <p:nvPr/>
        </p:nvSpPr>
        <p:spPr>
          <a:xfrm>
            <a:off x="6047232" y="749808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5G/4G/3G/2G</a:t>
            </a:r>
            <a:endParaRPr lang="en-US" sz="580" dirty="0"/>
          </a:p>
        </p:txBody>
      </p:sp>
      <p:sp>
        <p:nvSpPr>
          <p:cNvPr id="78" name="Shape 76"/>
          <p:cNvSpPr/>
          <p:nvPr/>
        </p:nvSpPr>
        <p:spPr>
          <a:xfrm>
            <a:off x="5041392" y="132588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5196840" y="1069848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I/O &amp; Ports</a:t>
            </a:r>
            <a:endParaRPr lang="en-US" sz="550" dirty="0"/>
          </a:p>
        </p:txBody>
      </p:sp>
      <p:sp>
        <p:nvSpPr>
          <p:cNvPr id="80" name="Text 78"/>
          <p:cNvSpPr/>
          <p:nvPr/>
        </p:nvSpPr>
        <p:spPr>
          <a:xfrm>
            <a:off x="6047232" y="1051560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2-32 configurable I/O, RS485</a:t>
            </a:r>
            <a:endParaRPr lang="en-US" sz="580" dirty="0"/>
          </a:p>
        </p:txBody>
      </p:sp>
      <p:sp>
        <p:nvSpPr>
          <p:cNvPr id="81" name="Shape 79"/>
          <p:cNvSpPr/>
          <p:nvPr/>
        </p:nvSpPr>
        <p:spPr>
          <a:xfrm>
            <a:off x="5041392" y="1335024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5041392" y="1627632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5196840" y="1371600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Protocols</a:t>
            </a:r>
            <a:endParaRPr lang="en-US" sz="550" dirty="0"/>
          </a:p>
        </p:txBody>
      </p:sp>
      <p:sp>
        <p:nvSpPr>
          <p:cNvPr id="84" name="Text 82"/>
          <p:cNvSpPr/>
          <p:nvPr/>
        </p:nvSpPr>
        <p:spPr>
          <a:xfrm>
            <a:off x="6047232" y="1353312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BACnet MSTP/IP, LonWorks, Modbus RTU/IP, MQTT</a:t>
            </a:r>
            <a:endParaRPr lang="en-US" sz="580" dirty="0"/>
          </a:p>
        </p:txBody>
      </p:sp>
      <p:sp>
        <p:nvSpPr>
          <p:cNvPr id="85" name="Shape 83"/>
          <p:cNvSpPr/>
          <p:nvPr/>
        </p:nvSpPr>
        <p:spPr>
          <a:xfrm>
            <a:off x="5041392" y="1929384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5196840" y="1673352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</a:t>
            </a:r>
            <a:endParaRPr lang="en-US" sz="550" dirty="0"/>
          </a:p>
        </p:txBody>
      </p:sp>
      <p:sp>
        <p:nvSpPr>
          <p:cNvPr id="87" name="Text 85"/>
          <p:cNvSpPr/>
          <p:nvPr/>
        </p:nvSpPr>
        <p:spPr>
          <a:xfrm>
            <a:off x="6047232" y="1655064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220V AC + 12V battery (10-24h backup), 50W average</a:t>
            </a:r>
            <a:endParaRPr lang="en-US" sz="580" dirty="0"/>
          </a:p>
        </p:txBody>
      </p:sp>
      <p:sp>
        <p:nvSpPr>
          <p:cNvPr id="88" name="Shape 86"/>
          <p:cNvSpPr/>
          <p:nvPr/>
        </p:nvSpPr>
        <p:spPr>
          <a:xfrm>
            <a:off x="5041392" y="1938528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5041392" y="2231136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5196840" y="1975104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Enclosure</a:t>
            </a:r>
            <a:endParaRPr lang="en-US" sz="550" dirty="0"/>
          </a:p>
        </p:txBody>
      </p:sp>
      <p:sp>
        <p:nvSpPr>
          <p:cNvPr id="91" name="Text 89"/>
          <p:cNvSpPr/>
          <p:nvPr/>
        </p:nvSpPr>
        <p:spPr>
          <a:xfrm>
            <a:off x="6047232" y="1956816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IP54/IP65 standard (IP67 optional), 230×180×81mm</a:t>
            </a:r>
            <a:endParaRPr lang="en-US" sz="580" dirty="0"/>
          </a:p>
        </p:txBody>
      </p:sp>
      <p:sp>
        <p:nvSpPr>
          <p:cNvPr id="92" name="Shape 90"/>
          <p:cNvSpPr/>
          <p:nvPr/>
        </p:nvSpPr>
        <p:spPr>
          <a:xfrm>
            <a:off x="5041392" y="2532888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5196840" y="2276856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</a:t>
            </a:r>
            <a:endParaRPr lang="en-US" sz="550" dirty="0"/>
          </a:p>
        </p:txBody>
      </p:sp>
      <p:sp>
        <p:nvSpPr>
          <p:cNvPr id="94" name="Text 92"/>
          <p:cNvSpPr/>
          <p:nvPr/>
        </p:nvSpPr>
        <p:spPr>
          <a:xfrm>
            <a:off x="6047232" y="2258568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75×52mm LED — power, connectivity, input status</a:t>
            </a:r>
            <a:endParaRPr lang="en-US" sz="580" dirty="0"/>
          </a:p>
        </p:txBody>
      </p:sp>
      <p:sp>
        <p:nvSpPr>
          <p:cNvPr id="95" name="Shape 93"/>
          <p:cNvSpPr/>
          <p:nvPr/>
        </p:nvSpPr>
        <p:spPr>
          <a:xfrm>
            <a:off x="5041392" y="2542032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5041392" y="2834640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5196840" y="2578608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 Coverage</a:t>
            </a:r>
            <a:endParaRPr lang="en-US" sz="550" dirty="0"/>
          </a:p>
        </p:txBody>
      </p:sp>
      <p:sp>
        <p:nvSpPr>
          <p:cNvPr id="98" name="Text 96"/>
          <p:cNvSpPr/>
          <p:nvPr/>
        </p:nvSpPr>
        <p:spPr>
          <a:xfrm>
            <a:off x="6047232" y="2560320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Air: 11  ·  Water: 11  ·  Weather: 6  ·  Soil: 7</a:t>
            </a:r>
            <a:endParaRPr lang="en-US" sz="580" dirty="0"/>
          </a:p>
        </p:txBody>
      </p:sp>
      <p:sp>
        <p:nvSpPr>
          <p:cNvPr id="99" name="Shape 97"/>
          <p:cNvSpPr/>
          <p:nvPr/>
        </p:nvSpPr>
        <p:spPr>
          <a:xfrm>
            <a:off x="5041392" y="3136392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5196840" y="2880360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Storage</a:t>
            </a:r>
            <a:endParaRPr lang="en-US" sz="550" dirty="0"/>
          </a:p>
        </p:txBody>
      </p:sp>
      <p:sp>
        <p:nvSpPr>
          <p:cNvPr id="101" name="Text 99"/>
          <p:cNvSpPr/>
          <p:nvPr/>
        </p:nvSpPr>
        <p:spPr>
          <a:xfrm>
            <a:off x="6047232" y="2862072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+ encrypted cloud; on-premise or hosted</a:t>
            </a:r>
            <a:endParaRPr lang="en-US" sz="580" dirty="0"/>
          </a:p>
        </p:txBody>
      </p:sp>
      <p:sp>
        <p:nvSpPr>
          <p:cNvPr id="102" name="Shape 100"/>
          <p:cNvSpPr/>
          <p:nvPr/>
        </p:nvSpPr>
        <p:spPr>
          <a:xfrm>
            <a:off x="5041392" y="3145536"/>
            <a:ext cx="2520696" cy="301752"/>
          </a:xfrm>
          <a:prstGeom prst="rect">
            <a:avLst/>
          </a:prstGeom>
          <a:solidFill>
            <a:srgbClr val="F9F9F9"/>
          </a:solidFill>
          <a:ln w="12700">
            <a:solidFill>
              <a:srgbClr val="F9F9F9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5041392" y="3438144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5196840" y="3182112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Features</a:t>
            </a:r>
            <a:endParaRPr lang="en-US" sz="550" dirty="0"/>
          </a:p>
        </p:txBody>
      </p:sp>
      <p:sp>
        <p:nvSpPr>
          <p:cNvPr id="105" name="Text 103"/>
          <p:cNvSpPr/>
          <p:nvPr/>
        </p:nvSpPr>
        <p:spPr>
          <a:xfrm>
            <a:off x="6047232" y="3163824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Anomaly detection, predictive analytics, data assistant</a:t>
            </a:r>
            <a:endParaRPr lang="en-US" sz="580" dirty="0"/>
          </a:p>
        </p:txBody>
      </p:sp>
      <p:sp>
        <p:nvSpPr>
          <p:cNvPr id="106" name="Shape 104"/>
          <p:cNvSpPr/>
          <p:nvPr/>
        </p:nvSpPr>
        <p:spPr>
          <a:xfrm>
            <a:off x="5041392" y="3739896"/>
            <a:ext cx="2520696" cy="0"/>
          </a:xfrm>
          <a:prstGeom prst="line">
            <a:avLst/>
          </a:prstGeom>
          <a:noFill/>
          <a:ln w="3810">
            <a:solidFill>
              <a:srgbClr val="E0E0E0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5196840" y="3483864"/>
            <a:ext cx="80467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55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Warranty</a:t>
            </a:r>
            <a:endParaRPr lang="en-US" sz="550" dirty="0"/>
          </a:p>
        </p:txBody>
      </p:sp>
      <p:sp>
        <p:nvSpPr>
          <p:cNvPr id="108" name="Text 106"/>
          <p:cNvSpPr/>
          <p:nvPr/>
        </p:nvSpPr>
        <p:spPr>
          <a:xfrm>
            <a:off x="6047232" y="3465576"/>
            <a:ext cx="13594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58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Years comprehensive</a:t>
            </a:r>
            <a:endParaRPr lang="en-US" sz="580" dirty="0"/>
          </a:p>
        </p:txBody>
      </p:sp>
      <p:sp>
        <p:nvSpPr>
          <p:cNvPr id="109" name="Shape 107"/>
          <p:cNvSpPr/>
          <p:nvPr/>
        </p:nvSpPr>
        <p:spPr>
          <a:xfrm>
            <a:off x="5196840" y="3840480"/>
            <a:ext cx="2209800" cy="0"/>
          </a:xfrm>
          <a:prstGeom prst="line">
            <a:avLst/>
          </a:prstGeom>
          <a:noFill/>
          <a:ln w="5080">
            <a:solidFill>
              <a:srgbClr val="E0E0E0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5196840" y="3886200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Sectors</a:t>
            </a:r>
            <a:endParaRPr lang="en-US" sz="600" dirty="0"/>
          </a:p>
        </p:txBody>
      </p:sp>
      <p:sp>
        <p:nvSpPr>
          <p:cNvPr id="111" name="Shape 109"/>
          <p:cNvSpPr/>
          <p:nvPr/>
        </p:nvSpPr>
        <p:spPr>
          <a:xfrm>
            <a:off x="5196840" y="4078224"/>
            <a:ext cx="1117397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5196840" y="4078224"/>
            <a:ext cx="1117397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Cities &amp; Gov.</a:t>
            </a:r>
            <a:endParaRPr lang="en-US" sz="500" dirty="0"/>
          </a:p>
        </p:txBody>
      </p:sp>
      <p:sp>
        <p:nvSpPr>
          <p:cNvPr id="113" name="Shape 111"/>
          <p:cNvSpPr/>
          <p:nvPr/>
        </p:nvSpPr>
        <p:spPr>
          <a:xfrm>
            <a:off x="5196840" y="4270248"/>
            <a:ext cx="1170432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5196840" y="4270248"/>
            <a:ext cx="117043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&amp; Oil/Gas</a:t>
            </a:r>
            <a:endParaRPr lang="en-US" sz="500" dirty="0"/>
          </a:p>
        </p:txBody>
      </p:sp>
      <p:sp>
        <p:nvSpPr>
          <p:cNvPr id="115" name="Shape 113"/>
          <p:cNvSpPr/>
          <p:nvPr/>
        </p:nvSpPr>
        <p:spPr>
          <a:xfrm>
            <a:off x="6412992" y="4270248"/>
            <a:ext cx="799186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6412992" y="4270248"/>
            <a:ext cx="79918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Health</a:t>
            </a:r>
            <a:endParaRPr lang="en-US" sz="500" dirty="0"/>
          </a:p>
        </p:txBody>
      </p:sp>
      <p:sp>
        <p:nvSpPr>
          <p:cNvPr id="117" name="Shape 115"/>
          <p:cNvSpPr/>
          <p:nvPr/>
        </p:nvSpPr>
        <p:spPr>
          <a:xfrm>
            <a:off x="5196840" y="4462272"/>
            <a:ext cx="1223467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5196840" y="4462272"/>
            <a:ext cx="1223467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Precision Agriculture</a:t>
            </a:r>
            <a:endParaRPr lang="en-US" sz="500" dirty="0"/>
          </a:p>
        </p:txBody>
      </p:sp>
      <p:sp>
        <p:nvSpPr>
          <p:cNvPr id="119" name="Shape 117"/>
          <p:cNvSpPr/>
          <p:nvPr/>
        </p:nvSpPr>
        <p:spPr>
          <a:xfrm>
            <a:off x="6466027" y="4462272"/>
            <a:ext cx="905256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6466027" y="4462272"/>
            <a:ext cx="905256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Utilities</a:t>
            </a:r>
            <a:endParaRPr lang="en-US" sz="500" dirty="0"/>
          </a:p>
        </p:txBody>
      </p:sp>
      <p:sp>
        <p:nvSpPr>
          <p:cNvPr id="121" name="Shape 119"/>
          <p:cNvSpPr/>
          <p:nvPr/>
        </p:nvSpPr>
        <p:spPr>
          <a:xfrm>
            <a:off x="5196840" y="4654296"/>
            <a:ext cx="958291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5196840" y="4654296"/>
            <a:ext cx="958291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Airports &amp; Ports</a:t>
            </a:r>
            <a:endParaRPr lang="en-US" sz="500" dirty="0"/>
          </a:p>
        </p:txBody>
      </p:sp>
      <p:sp>
        <p:nvSpPr>
          <p:cNvPr id="123" name="Shape 121"/>
          <p:cNvSpPr/>
          <p:nvPr/>
        </p:nvSpPr>
        <p:spPr>
          <a:xfrm>
            <a:off x="5196840" y="4846320"/>
            <a:ext cx="1276502" cy="164592"/>
          </a:xfrm>
          <a:prstGeom prst="rect">
            <a:avLst/>
          </a:prstGeom>
          <a:solidFill>
            <a:srgbClr val="F5F5F5"/>
          </a:solidFill>
          <a:ln w="5080">
            <a:solidFill>
              <a:srgbClr val="E0E0E0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5196840" y="4846320"/>
            <a:ext cx="127650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" b="1" dirty="0">
                <a:solidFill>
                  <a:srgbClr val="1E25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Research</a:t>
            </a:r>
            <a:endParaRPr lang="en-US" sz="500" dirty="0"/>
          </a:p>
        </p:txBody>
      </p:sp>
      <p:sp>
        <p:nvSpPr>
          <p:cNvPr id="126" name="Text 124"/>
          <p:cNvSpPr/>
          <p:nvPr/>
        </p:nvSpPr>
        <p:spPr>
          <a:xfrm>
            <a:off x="6197600" y="4652264"/>
            <a:ext cx="1223467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500" dirty="0"/>
          </a:p>
        </p:txBody>
      </p:sp>
      <p:sp>
        <p:nvSpPr>
          <p:cNvPr id="131" name="Shape 129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solidFill>
            <a:srgbClr val="1E252B"/>
          </a:solidFill>
          <a:ln w="12700">
            <a:solidFill>
              <a:srgbClr val="1E252B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5041392" y="5111496"/>
            <a:ext cx="2520696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5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www.observer-tech.com  ·  info@observer-tech.com</a:t>
            </a:r>
            <a:endParaRPr lang="en-US" sz="550" dirty="0"/>
          </a:p>
        </p:txBody>
      </p:sp>
      <p:sp>
        <p:nvSpPr>
          <p:cNvPr id="151" name="Text 7">
            <a:extLst>
              <a:ext uri="{FF2B5EF4-FFF2-40B4-BE49-F238E27FC236}">
                <a16:creationId xmlns:a16="http://schemas.microsoft.com/office/drawing/2014/main" id="{394BC110-6A9F-2BE1-7C01-A91C74838DA5}"/>
              </a:ext>
            </a:extLst>
          </p:cNvPr>
          <p:cNvSpPr/>
          <p:nvPr/>
        </p:nvSpPr>
        <p:spPr>
          <a:xfrm>
            <a:off x="2470362" y="3845881"/>
            <a:ext cx="2621363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600" b="1" dirty="0">
                <a:solidFill>
                  <a:schemeClr val="bg1"/>
                </a:solidFill>
              </a:rPr>
              <a:t>Go Green Initiative</a:t>
            </a:r>
            <a:r>
              <a:rPr lang="en-US" sz="600" dirty="0">
                <a:solidFill>
                  <a:schemeClr val="bg1"/>
                </a:solidFill>
              </a:rPr>
              <a:t> — Promotes greenery and sustainability programs by providing real-time environmental baselines and compliance evidence for green policy initiatives.</a:t>
            </a:r>
          </a:p>
          <a:p>
            <a:endParaRPr lang="en-US" sz="6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600" b="1" dirty="0">
                <a:solidFill>
                  <a:schemeClr val="bg1"/>
                </a:solidFill>
              </a:rPr>
              <a:t>Reduce Climate Change</a:t>
            </a:r>
            <a:r>
              <a:rPr lang="en-US" sz="600" dirty="0">
                <a:solidFill>
                  <a:schemeClr val="bg1"/>
                </a:solidFill>
              </a:rPr>
              <a:t> — Tracks emission trends and climate indicators to support carbon reduction targets and enable proactive early intervention strategies globally.</a:t>
            </a:r>
          </a:p>
          <a:p>
            <a:endParaRPr lang="en-US" sz="6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600" b="1" dirty="0">
                <a:solidFill>
                  <a:schemeClr val="bg1"/>
                </a:solidFill>
              </a:rPr>
              <a:t>Multi-Domain Data Collection</a:t>
            </a:r>
            <a:r>
              <a:rPr lang="en-US" sz="600" dirty="0">
                <a:solidFill>
                  <a:schemeClr val="bg1"/>
                </a:solidFill>
              </a:rPr>
              <a:t> — Continuously collects quality data on air, soil, water, and weather — building a unified, real-time environmental intelligence picture across all sites.</a:t>
            </a:r>
          </a:p>
          <a:p>
            <a:endParaRPr lang="en-US" sz="6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600" b="1" dirty="0">
                <a:solidFill>
                  <a:schemeClr val="bg1"/>
                </a:solidFill>
              </a:rPr>
              <a:t>Environmental Heat Maps</a:t>
            </a:r>
            <a:r>
              <a:rPr lang="en-US" sz="600" dirty="0">
                <a:solidFill>
                  <a:schemeClr val="bg1"/>
                </a:solidFill>
              </a:rPr>
              <a:t> — Generates geospatial heat maps for pollution hotspots, soil stress zones, and urban heat islands — visualizing environmental risk at scale.</a:t>
            </a:r>
          </a:p>
        </p:txBody>
      </p:sp>
      <p:sp>
        <p:nvSpPr>
          <p:cNvPr id="153" name="Text 9">
            <a:extLst>
              <a:ext uri="{FF2B5EF4-FFF2-40B4-BE49-F238E27FC236}">
                <a16:creationId xmlns:a16="http://schemas.microsoft.com/office/drawing/2014/main" id="{212344BB-6033-ED20-E58F-8501933DFFDD}"/>
              </a:ext>
            </a:extLst>
          </p:cNvPr>
          <p:cNvSpPr/>
          <p:nvPr/>
        </p:nvSpPr>
        <p:spPr>
          <a:xfrm>
            <a:off x="2639568" y="3433572"/>
            <a:ext cx="220980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600" b="1" kern="0" spc="100" dirty="0">
                <a:solidFill>
                  <a:srgbClr val="E243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Observer EIS? — Real-world impact across environment &amp; society</a:t>
            </a:r>
            <a:endParaRPr lang="en-US" sz="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723</Words>
  <Application>Microsoft Office PowerPoint</Application>
  <PresentationFormat>Custom</PresentationFormat>
  <Paragraphs>122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Arial Black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Observer EIS — English</dc:title>
  <dc:subject>PptxGenJS Presentation</dc:subject>
  <dc:creator>PptxGenJS</dc:creator>
  <cp:lastModifiedBy>ASUS</cp:lastModifiedBy>
  <cp:revision>3</cp:revision>
  <dcterms:created xsi:type="dcterms:W3CDTF">2026-05-12T06:59:58Z</dcterms:created>
  <dcterms:modified xsi:type="dcterms:W3CDTF">2026-05-12T14:12:49Z</dcterms:modified>
</cp:coreProperties>
</file>