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562850" cy="5330825"/>
  <p:notesSz cx="5330825" cy="75628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52B"/>
    <a:srgbClr val="1115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926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7770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5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20696" y="0"/>
            <a:ext cx="0" cy="5330952"/>
          </a:xfrm>
          <a:prstGeom prst="line">
            <a:avLst/>
          </a:prstGeom>
          <a:noFill/>
          <a:ln w="5080">
            <a:solidFill>
              <a:srgbClr val="BBBBBB"/>
            </a:solidFill>
            <a:prstDash val="dash"/>
          </a:ln>
        </p:spPr>
      </p:sp>
      <p:sp>
        <p:nvSpPr>
          <p:cNvPr id="3" name="Shape 1"/>
          <p:cNvSpPr/>
          <p:nvPr/>
        </p:nvSpPr>
        <p:spPr>
          <a:xfrm>
            <a:off x="5041392" y="0"/>
            <a:ext cx="0" cy="5330952"/>
          </a:xfrm>
          <a:prstGeom prst="line">
            <a:avLst/>
          </a:prstGeom>
          <a:noFill/>
          <a:ln w="5080">
            <a:solidFill>
              <a:srgbClr val="BBBBBB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2520696" cy="5330952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0"/>
            <a:ext cx="2520696" cy="5943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12648" y="109728"/>
            <a:ext cx="1737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OBSERVER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12648" y="301752"/>
            <a:ext cx="17373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and Solutions</a:t>
            </a:r>
            <a:endParaRPr lang="en-US" sz="550" dirty="0"/>
          </a:p>
        </p:txBody>
      </p:sp>
      <p:sp>
        <p:nvSpPr>
          <p:cNvPr id="9" name="Shape 6"/>
          <p:cNvSpPr/>
          <p:nvPr/>
        </p:nvSpPr>
        <p:spPr>
          <a:xfrm>
            <a:off x="155448" y="621792"/>
            <a:ext cx="2209800" cy="0"/>
          </a:xfrm>
          <a:prstGeom prst="line">
            <a:avLst/>
          </a:prstGeom>
          <a:noFill/>
          <a:ln w="6350">
            <a:solidFill>
              <a:srgbClr val="E2430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55448" y="694944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50" b="1" kern="0" spc="80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Us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155448" y="914400"/>
            <a:ext cx="22098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</a:t>
            </a:r>
            <a:endParaRPr lang="en-US" sz="550" dirty="0"/>
          </a:p>
        </p:txBody>
      </p:sp>
      <p:sp>
        <p:nvSpPr>
          <p:cNvPr id="12" name="Text 9"/>
          <p:cNvSpPr/>
          <p:nvPr/>
        </p:nvSpPr>
        <p:spPr>
          <a:xfrm>
            <a:off x="155448" y="1051560"/>
            <a:ext cx="2209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www.observer-tech.com</a:t>
            </a:r>
            <a:endParaRPr lang="en-US" sz="650" dirty="0"/>
          </a:p>
        </p:txBody>
      </p:sp>
      <p:sp>
        <p:nvSpPr>
          <p:cNvPr id="13" name="Text 10"/>
          <p:cNvSpPr/>
          <p:nvPr/>
        </p:nvSpPr>
        <p:spPr>
          <a:xfrm>
            <a:off x="155448" y="1300480"/>
            <a:ext cx="22098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550" dirty="0"/>
          </a:p>
        </p:txBody>
      </p:sp>
      <p:sp>
        <p:nvSpPr>
          <p:cNvPr id="14" name="Text 11"/>
          <p:cNvSpPr/>
          <p:nvPr/>
        </p:nvSpPr>
        <p:spPr>
          <a:xfrm>
            <a:off x="155448" y="1437640"/>
            <a:ext cx="2209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info@observer-tech.com</a:t>
            </a:r>
            <a:endParaRPr lang="en-US" sz="650" dirty="0"/>
          </a:p>
        </p:txBody>
      </p:sp>
      <p:sp>
        <p:nvSpPr>
          <p:cNvPr id="15" name="Text 12"/>
          <p:cNvSpPr/>
          <p:nvPr/>
        </p:nvSpPr>
        <p:spPr>
          <a:xfrm>
            <a:off x="155448" y="1671320"/>
            <a:ext cx="22098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</a:t>
            </a:r>
            <a:endParaRPr lang="en-US" sz="550" dirty="0"/>
          </a:p>
        </p:txBody>
      </p:sp>
      <p:sp>
        <p:nvSpPr>
          <p:cNvPr id="16" name="Text 13"/>
          <p:cNvSpPr/>
          <p:nvPr/>
        </p:nvSpPr>
        <p:spPr>
          <a:xfrm>
            <a:off x="155448" y="1808480"/>
            <a:ext cx="2209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+971 50 566 3553</a:t>
            </a:r>
            <a:endParaRPr lang="en-US" sz="650" dirty="0"/>
          </a:p>
        </p:txBody>
      </p:sp>
      <p:sp>
        <p:nvSpPr>
          <p:cNvPr id="17" name="Text 14"/>
          <p:cNvSpPr/>
          <p:nvPr/>
        </p:nvSpPr>
        <p:spPr>
          <a:xfrm>
            <a:off x="155448" y="2026920"/>
            <a:ext cx="22098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Headquarters</a:t>
            </a:r>
            <a:endParaRPr lang="en-US" sz="550" dirty="0"/>
          </a:p>
        </p:txBody>
      </p:sp>
      <p:sp>
        <p:nvSpPr>
          <p:cNvPr id="18" name="Text 15"/>
          <p:cNvSpPr/>
          <p:nvPr/>
        </p:nvSpPr>
        <p:spPr>
          <a:xfrm>
            <a:off x="155448" y="2164080"/>
            <a:ext cx="2209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Delaware, USA</a:t>
            </a:r>
            <a:endParaRPr lang="en-US" sz="650" dirty="0"/>
          </a:p>
        </p:txBody>
      </p:sp>
      <p:sp>
        <p:nvSpPr>
          <p:cNvPr id="19" name="Shape 16"/>
          <p:cNvSpPr/>
          <p:nvPr/>
        </p:nvSpPr>
        <p:spPr>
          <a:xfrm>
            <a:off x="155448" y="2834640"/>
            <a:ext cx="2209800" cy="0"/>
          </a:xfrm>
          <a:prstGeom prst="line">
            <a:avLst/>
          </a:prstGeom>
          <a:noFill/>
          <a:ln w="6350">
            <a:solidFill>
              <a:srgbClr val="E24301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39496" y="2944368"/>
            <a:ext cx="123444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155448" y="4251960"/>
            <a:ext cx="2209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550" dirty="0"/>
          </a:p>
        </p:txBody>
      </p:sp>
      <p:sp>
        <p:nvSpPr>
          <p:cNvPr id="23" name="Shape 20"/>
          <p:cNvSpPr/>
          <p:nvPr/>
        </p:nvSpPr>
        <p:spPr>
          <a:xfrm>
            <a:off x="155448" y="2951480"/>
            <a:ext cx="2209800" cy="210312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55448" y="2951480"/>
            <a:ext cx="220980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ISNR Abu Dhabi 2026  </a:t>
            </a:r>
            <a:endParaRPr lang="en-US" sz="650" dirty="0"/>
          </a:p>
        </p:txBody>
      </p:sp>
      <p:sp>
        <p:nvSpPr>
          <p:cNvPr id="25" name="Shape 22"/>
          <p:cNvSpPr/>
          <p:nvPr/>
        </p:nvSpPr>
        <p:spPr>
          <a:xfrm>
            <a:off x="0" y="5111496"/>
            <a:ext cx="2520696" cy="219456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0" y="5111496"/>
            <a:ext cx="252069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550" dirty="0"/>
          </a:p>
        </p:txBody>
      </p:sp>
      <p:sp>
        <p:nvSpPr>
          <p:cNvPr id="27" name="Shape 24"/>
          <p:cNvSpPr/>
          <p:nvPr/>
        </p:nvSpPr>
        <p:spPr>
          <a:xfrm>
            <a:off x="2520696" y="0"/>
            <a:ext cx="2520696" cy="5330952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2520696" y="0"/>
            <a:ext cx="2520696" cy="5943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2676144" y="137160"/>
            <a:ext cx="2209800" cy="192024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2676144" y="137160"/>
            <a:ext cx="2209800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Fleet, Vessel &amp; Watercraft Tracking and Monitoring</a:t>
            </a:r>
            <a:endParaRPr lang="en-US" sz="600" dirty="0"/>
          </a:p>
        </p:txBody>
      </p:sp>
      <p:sp>
        <p:nvSpPr>
          <p:cNvPr id="32" name="Text 29"/>
          <p:cNvSpPr/>
          <p:nvPr/>
        </p:nvSpPr>
        <p:spPr>
          <a:xfrm>
            <a:off x="2676144" y="420624"/>
            <a:ext cx="2209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Observer</a:t>
            </a:r>
            <a:endParaRPr lang="en-US" sz="2400" dirty="0"/>
          </a:p>
        </p:txBody>
      </p:sp>
      <p:sp>
        <p:nvSpPr>
          <p:cNvPr id="33" name="Text 30"/>
          <p:cNvSpPr/>
          <p:nvPr/>
        </p:nvSpPr>
        <p:spPr>
          <a:xfrm>
            <a:off x="2676144" y="777240"/>
            <a:ext cx="2209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E2430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AVL</a:t>
            </a:r>
            <a:endParaRPr lang="en-US" sz="5000" dirty="0"/>
          </a:p>
        </p:txBody>
      </p:sp>
      <p:sp>
        <p:nvSpPr>
          <p:cNvPr id="34" name="Text 31"/>
          <p:cNvSpPr/>
          <p:nvPr/>
        </p:nvSpPr>
        <p:spPr>
          <a:xfrm>
            <a:off x="2446851" y="1447969"/>
            <a:ext cx="2659739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6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Tracking and Monitoring Platform · Boat/Yacht Tracker · Jet Ski Tracker  </a:t>
            </a:r>
            <a:endParaRPr lang="en-US" sz="600" dirty="0"/>
          </a:p>
        </p:txBody>
      </p:sp>
      <p:sp>
        <p:nvSpPr>
          <p:cNvPr id="44" name="Text 41"/>
          <p:cNvSpPr/>
          <p:nvPr/>
        </p:nvSpPr>
        <p:spPr>
          <a:xfrm>
            <a:off x="2528898" y="1731433"/>
            <a:ext cx="250429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7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True operational awareness</a:t>
            </a:r>
            <a:r>
              <a:rPr lang="en-US" sz="750" dirty="0"/>
              <a:t> </a:t>
            </a:r>
            <a:r>
              <a:rPr lang="en-US" sz="7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land and at sea</a:t>
            </a:r>
            <a:endParaRPr lang="en-US" sz="750" dirty="0"/>
          </a:p>
        </p:txBody>
      </p:sp>
      <p:sp>
        <p:nvSpPr>
          <p:cNvPr id="45" name="Shape 42"/>
          <p:cNvSpPr/>
          <p:nvPr/>
        </p:nvSpPr>
        <p:spPr>
          <a:xfrm>
            <a:off x="2520696" y="2243328"/>
            <a:ext cx="2520696" cy="192024"/>
          </a:xfrm>
          <a:prstGeom prst="rect">
            <a:avLst/>
          </a:prstGeom>
          <a:solidFill>
            <a:srgbClr val="E24301">
              <a:alpha val="12000"/>
            </a:srgbClr>
          </a:solidFill>
          <a:ln w="12700">
            <a:solidFill>
              <a:srgbClr val="E24301">
                <a:alpha val="12000"/>
              </a:srgbClr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2520696" y="2243328"/>
            <a:ext cx="2520696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TETRA  ·  IP68  ·  UL Certified  ·  AI-Powered</a:t>
            </a:r>
            <a:endParaRPr lang="en-US" sz="600" dirty="0"/>
          </a:p>
        </p:txBody>
      </p:sp>
      <p:sp>
        <p:nvSpPr>
          <p:cNvPr id="47" name="Text 44"/>
          <p:cNvSpPr/>
          <p:nvPr/>
        </p:nvSpPr>
        <p:spPr>
          <a:xfrm>
            <a:off x="2676144" y="2517648"/>
            <a:ext cx="2209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of the Observer® Integrated Security Ecosystem</a:t>
            </a:r>
            <a:endParaRPr lang="en-US" sz="550" dirty="0"/>
          </a:p>
        </p:txBody>
      </p:sp>
      <p:sp>
        <p:nvSpPr>
          <p:cNvPr id="49" name="Shape 45"/>
          <p:cNvSpPr/>
          <p:nvPr/>
        </p:nvSpPr>
        <p:spPr>
          <a:xfrm>
            <a:off x="2520696" y="4828032"/>
            <a:ext cx="2520696" cy="502920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51" name="Text 46"/>
          <p:cNvSpPr/>
          <p:nvPr/>
        </p:nvSpPr>
        <p:spPr>
          <a:xfrm>
            <a:off x="3069336" y="4892040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OBSERVER</a:t>
            </a:r>
            <a:endParaRPr lang="en-US" sz="900" dirty="0"/>
          </a:p>
        </p:txBody>
      </p:sp>
      <p:sp>
        <p:nvSpPr>
          <p:cNvPr id="52" name="Text 47"/>
          <p:cNvSpPr/>
          <p:nvPr/>
        </p:nvSpPr>
        <p:spPr>
          <a:xfrm>
            <a:off x="3069336" y="5084064"/>
            <a:ext cx="13716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and Solutions</a:t>
            </a:r>
            <a:endParaRPr lang="en-US" sz="500" dirty="0"/>
          </a:p>
        </p:txBody>
      </p:sp>
      <p:sp>
        <p:nvSpPr>
          <p:cNvPr id="53" name="Shape 48"/>
          <p:cNvSpPr/>
          <p:nvPr/>
        </p:nvSpPr>
        <p:spPr>
          <a:xfrm>
            <a:off x="4486656" y="4928616"/>
            <a:ext cx="457200" cy="237744"/>
          </a:xfrm>
          <a:prstGeom prst="rect">
            <a:avLst/>
          </a:prstGeom>
          <a:ln w="10160">
            <a:solidFill>
              <a:srgbClr val="E24301"/>
            </a:solidFill>
            <a:prstDash val="solid"/>
          </a:ln>
        </p:spPr>
      </p:sp>
      <p:sp>
        <p:nvSpPr>
          <p:cNvPr id="54" name="Text 49"/>
          <p:cNvSpPr/>
          <p:nvPr/>
        </p:nvSpPr>
        <p:spPr>
          <a:xfrm>
            <a:off x="4486656" y="4928616"/>
            <a:ext cx="457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E2430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AVL</a:t>
            </a:r>
            <a:endParaRPr lang="en-US" sz="900" dirty="0"/>
          </a:p>
        </p:txBody>
      </p:sp>
      <p:sp>
        <p:nvSpPr>
          <p:cNvPr id="55" name="Shape 50"/>
          <p:cNvSpPr/>
          <p:nvPr/>
        </p:nvSpPr>
        <p:spPr>
          <a:xfrm>
            <a:off x="5041392" y="0"/>
            <a:ext cx="2520696" cy="5330952"/>
          </a:xfrm>
          <a:prstGeom prst="rect">
            <a:avLst/>
          </a:prstGeom>
          <a:solidFill>
            <a:srgbClr val="F5F5F5"/>
          </a:solidFill>
          <a:ln w="12700">
            <a:solidFill>
              <a:srgbClr val="F5F5F5"/>
            </a:solidFill>
            <a:prstDash val="solid"/>
          </a:ln>
        </p:spPr>
      </p:sp>
      <p:sp>
        <p:nvSpPr>
          <p:cNvPr id="56" name="Shape 51"/>
          <p:cNvSpPr/>
          <p:nvPr/>
        </p:nvSpPr>
        <p:spPr>
          <a:xfrm>
            <a:off x="5041392" y="0"/>
            <a:ext cx="2520696" cy="5943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57" name="Text 52"/>
          <p:cNvSpPr/>
          <p:nvPr/>
        </p:nvSpPr>
        <p:spPr>
          <a:xfrm>
            <a:off x="5196840" y="137160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50" b="1" kern="0" spc="50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of the Observer® Suite</a:t>
            </a:r>
            <a:endParaRPr lang="en-US" sz="650" dirty="0"/>
          </a:p>
        </p:txBody>
      </p:sp>
      <p:sp>
        <p:nvSpPr>
          <p:cNvPr id="58" name="Text 53"/>
          <p:cNvSpPr/>
          <p:nvPr/>
        </p:nvSpPr>
        <p:spPr>
          <a:xfrm>
            <a:off x="5196840" y="365760"/>
            <a:ext cx="2209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Beyond Tracking.</a:t>
            </a:r>
            <a:endParaRPr lang="en-US" sz="13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Awareness. Safety.</a:t>
            </a:r>
            <a:endParaRPr lang="en-US" sz="13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Control.</a:t>
            </a:r>
            <a:endParaRPr lang="en-US" sz="1300" dirty="0"/>
          </a:p>
        </p:txBody>
      </p:sp>
      <p:sp>
        <p:nvSpPr>
          <p:cNvPr id="59" name="Shape 54"/>
          <p:cNvSpPr/>
          <p:nvPr/>
        </p:nvSpPr>
        <p:spPr>
          <a:xfrm>
            <a:off x="5544312" y="1389888"/>
            <a:ext cx="1508760" cy="0"/>
          </a:xfrm>
          <a:prstGeom prst="line">
            <a:avLst/>
          </a:prstGeom>
          <a:noFill/>
          <a:ln w="10160">
            <a:solidFill>
              <a:srgbClr val="E24301"/>
            </a:solidFill>
            <a:prstDash val="solid"/>
          </a:ln>
        </p:spPr>
      </p:sp>
      <p:sp>
        <p:nvSpPr>
          <p:cNvPr id="60" name="Text 55"/>
          <p:cNvSpPr/>
          <p:nvPr/>
        </p:nvSpPr>
        <p:spPr>
          <a:xfrm>
            <a:off x="5196840" y="1499616"/>
            <a:ext cx="2209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140000"/>
              </a:lnSpc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Observer AVL is the software platform that transforms GPS and sensor data from any tracking device into a unified operational picture with live video, intelligent alerts, and incident management.</a:t>
            </a:r>
            <a:endParaRPr lang="en-US" sz="750" dirty="0"/>
          </a:p>
        </p:txBody>
      </p:sp>
      <p:sp>
        <p:nvSpPr>
          <p:cNvPr id="65" name="Text 60"/>
          <p:cNvSpPr/>
          <p:nvPr/>
        </p:nvSpPr>
        <p:spPr>
          <a:xfrm>
            <a:off x="5196840" y="4251960"/>
            <a:ext cx="2209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Unfold to explore full specifications</a:t>
            </a:r>
            <a:endParaRPr lang="en-US" sz="550" dirty="0"/>
          </a:p>
        </p:txBody>
      </p:sp>
      <p:sp>
        <p:nvSpPr>
          <p:cNvPr id="66" name="Shape 61"/>
          <p:cNvSpPr/>
          <p:nvPr/>
        </p:nvSpPr>
        <p:spPr>
          <a:xfrm>
            <a:off x="5041392" y="5111496"/>
            <a:ext cx="2520696" cy="219456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67" name="Text 62"/>
          <p:cNvSpPr/>
          <p:nvPr/>
        </p:nvSpPr>
        <p:spPr>
          <a:xfrm>
            <a:off x="5041392" y="5111496"/>
            <a:ext cx="252069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5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www.observer-tech.com</a:t>
            </a:r>
            <a:endParaRPr lang="en-US" sz="550" dirty="0"/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132B87F7-FC06-807D-0FF8-0E230F1311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4460"/>
          <a:stretch>
            <a:fillRect/>
          </a:stretch>
        </p:blipFill>
        <p:spPr>
          <a:xfrm>
            <a:off x="64009" y="25805"/>
            <a:ext cx="727970" cy="477115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2C161B1F-0AC6-F43B-4DBF-C041BEBC9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9147" y="2730717"/>
            <a:ext cx="1542869" cy="1542869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308CE19F-3E92-BDEC-3336-D6AD10592F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4460"/>
          <a:stretch>
            <a:fillRect/>
          </a:stretch>
        </p:blipFill>
        <p:spPr>
          <a:xfrm>
            <a:off x="2520696" y="4808930"/>
            <a:ext cx="727970" cy="477115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F198FDC0-A0D0-97FC-00E1-9E75A68C2B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3167" y1="65528" x2="28690" y2="73727"/>
                        <a14:foregroundMark x1="28690" y1="73727" x2="17040" y2="76136"/>
                        <a14:foregroundMark x1="17040" y1="76136" x2="14428" y2="64657"/>
                        <a14:foregroundMark x1="14428" y1="64657" x2="23259" y2="59002"/>
                        <a14:foregroundMark x1="23259" y1="59002" x2="32110" y2="64862"/>
                        <a14:foregroundMark x1="32110" y1="64862" x2="32463" y2="64947"/>
                        <a14:foregroundMark x1="53151" y1="38879" x2="49606" y2="30424"/>
                        <a14:foregroundMark x1="49606" y1="30424" x2="56903" y2="37444"/>
                        <a14:foregroundMark x1="56903" y1="37444" x2="57587" y2="3876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40736" y="3129451"/>
            <a:ext cx="1703875" cy="2067679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E526B853-D5D7-DF06-1245-036705CE3A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62" b="97037" l="7128" r="89980">
                        <a14:foregroundMark x1="22730" y1="78505" x2="28908" y2="87155"/>
                        <a14:foregroundMark x1="28908" y1="87155" x2="36389" y2="86280"/>
                        <a14:foregroundMark x1="36389" y1="86280" x2="32174" y2="77053"/>
                        <a14:foregroundMark x1="32174" y1="77053" x2="24245" y2="73911"/>
                        <a14:foregroundMark x1="24245" y1="73911" x2="22730" y2="78346"/>
                        <a14:foregroundMark x1="22004" y1="76556" x2="19912" y2="76258"/>
                        <a14:foregroundMark x1="18044" y1="80973" x2="15303" y2="86578"/>
                        <a14:foregroundMark x1="9508" y1="92881" x2="9796" y2="92112"/>
                        <a14:foregroundMark x1="13126" y1="83217" x2="6915" y2="87612"/>
                        <a14:foregroundMark x1="6915" y1="87612" x2="11909" y2="97057"/>
                        <a14:foregroundMark x1="11909" y1="97057" x2="17479" y2="89819"/>
                        <a14:foregroundMark x1="17479" y1="89819" x2="16946" y2="78047"/>
                        <a14:foregroundMark x1="16946" y1="78047" x2="19582" y2="75204"/>
                        <a14:foregroundMark x1="16764" y1="92026" x2="10330" y2="97992"/>
                        <a14:foregroundMark x1="10330" y1="97992" x2="7128" y2="87274"/>
                        <a14:foregroundMark x1="7128" y1="87274" x2="12176" y2="79698"/>
                        <a14:foregroundMark x1="50219" y1="81965" x2="54647" y2="90614"/>
                        <a14:foregroundMark x1="54647" y1="90614" x2="60741" y2="84569"/>
                        <a14:foregroundMark x1="60741" y1="84569" x2="58276" y2="73514"/>
                        <a14:foregroundMark x1="58276" y1="73514" x2="51638" y2="75522"/>
                        <a14:foregroundMark x1="51638" y1="75522" x2="58489" y2="78206"/>
                        <a14:foregroundMark x1="58489" y1="78206" x2="54018" y2="88507"/>
                        <a14:foregroundMark x1="54018" y1="88507" x2="51905" y2="84967"/>
                        <a14:backgroundMark x1="14182" y1="83317" x2="14353" y2="84052"/>
                        <a14:backgroundMark x1="14748" y1="82700" x2="9529" y2="90217"/>
                        <a14:backgroundMark x1="9529" y1="90217" x2="14961" y2="84231"/>
                        <a14:backgroundMark x1="14961" y1="84231" x2="10799" y2="87512"/>
                        <a14:backgroundMark x1="14427" y1="87672" x2="14267" y2="87970"/>
                        <a14:backgroundMark x1="12976" y1="84967" x2="12731" y2="83913"/>
                        <a14:backgroundMark x1="12816" y1="83456" x2="11450" y2="86021"/>
                        <a14:backgroundMark x1="11685" y1="87214" x2="12176" y2="86160"/>
                        <a14:backgroundMark x1="9433" y1="90674" x2="10725" y2="90674"/>
                        <a14:backgroundMark x1="9273" y1="90674" x2="12336" y2="89620"/>
                        <a14:backgroundMark x1="10885" y1="88865" x2="12656" y2="90217"/>
                        <a14:backgroundMark x1="11279" y1="88407" x2="10639" y2="89620"/>
                        <a14:backgroundMark x1="9668" y1="91271" x2="14673" y2="87672"/>
                        <a14:backgroundMark x1="10074" y1="91569" x2="12816" y2="89024"/>
                        <a14:backgroundMark x1="12816" y1="89024" x2="11119" y2="90813"/>
                        <a14:backgroundMark x1="13296" y1="91112" x2="10799" y2="91867"/>
                        <a14:backgroundMark x1="12976" y1="89918" x2="14107" y2="88268"/>
                        <a14:backgroundMark x1="12731" y1="89759" x2="10479" y2="92165"/>
                        <a14:backgroundMark x1="18056" y1="80911" x2="18376" y2="79399"/>
                        <a14:backgroundMark x1="18376" y1="81646" x2="18141" y2="78644"/>
                        <a14:backgroundMark x1="17970" y1="80155" x2="19101" y2="78346"/>
                        <a14:backgroundMark x1="62469" y1="74150" x2="59887" y2="7263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3451" y="2341901"/>
            <a:ext cx="2926819" cy="1570694"/>
          </a:xfrm>
          <a:prstGeom prst="rect">
            <a:avLst/>
          </a:prstGeom>
        </p:spPr>
      </p:pic>
      <p:sp>
        <p:nvSpPr>
          <p:cNvPr id="77" name="Text 14">
            <a:extLst>
              <a:ext uri="{FF2B5EF4-FFF2-40B4-BE49-F238E27FC236}">
                <a16:creationId xmlns:a16="http://schemas.microsoft.com/office/drawing/2014/main" id="{963D4EF5-9B4A-5ECA-E1EF-BF8389D650CF}"/>
              </a:ext>
            </a:extLst>
          </p:cNvPr>
          <p:cNvSpPr/>
          <p:nvPr/>
        </p:nvSpPr>
        <p:spPr>
          <a:xfrm>
            <a:off x="159549" y="2413508"/>
            <a:ext cx="22098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Branches</a:t>
            </a:r>
            <a:endParaRPr lang="en-US" sz="550" dirty="0"/>
          </a:p>
        </p:txBody>
      </p:sp>
      <p:sp>
        <p:nvSpPr>
          <p:cNvPr id="78" name="Text 15">
            <a:extLst>
              <a:ext uri="{FF2B5EF4-FFF2-40B4-BE49-F238E27FC236}">
                <a16:creationId xmlns:a16="http://schemas.microsoft.com/office/drawing/2014/main" id="{B249C820-6926-F076-8FF7-E691738CFB3D}"/>
              </a:ext>
            </a:extLst>
          </p:cNvPr>
          <p:cNvSpPr/>
          <p:nvPr/>
        </p:nvSpPr>
        <p:spPr>
          <a:xfrm>
            <a:off x="159549" y="2550668"/>
            <a:ext cx="2209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Abu Dhabi, UAE  |  Amman, Jordan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20696" y="0"/>
            <a:ext cx="0" cy="5330952"/>
          </a:xfrm>
          <a:prstGeom prst="line">
            <a:avLst/>
          </a:prstGeom>
          <a:noFill/>
          <a:ln w="5080">
            <a:solidFill>
              <a:srgbClr val="BBBBBB"/>
            </a:solidFill>
            <a:prstDash val="dash"/>
          </a:ln>
        </p:spPr>
      </p:sp>
      <p:sp>
        <p:nvSpPr>
          <p:cNvPr id="3" name="Shape 1"/>
          <p:cNvSpPr/>
          <p:nvPr/>
        </p:nvSpPr>
        <p:spPr>
          <a:xfrm>
            <a:off x="5041392" y="0"/>
            <a:ext cx="0" cy="5330952"/>
          </a:xfrm>
          <a:prstGeom prst="line">
            <a:avLst/>
          </a:prstGeom>
          <a:noFill/>
          <a:ln w="5080">
            <a:solidFill>
              <a:srgbClr val="BBBBBB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36576" y="-127"/>
            <a:ext cx="2520696" cy="53309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0" y="0"/>
            <a:ext cx="2520696" cy="5943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55448" y="118872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" b="1" kern="0" spc="100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Observer AVL?</a:t>
            </a:r>
            <a:endParaRPr lang="en-US" sz="600" dirty="0"/>
          </a:p>
        </p:txBody>
      </p:sp>
      <p:sp>
        <p:nvSpPr>
          <p:cNvPr id="7" name="Text 5"/>
          <p:cNvSpPr/>
          <p:nvPr/>
        </p:nvSpPr>
        <p:spPr>
          <a:xfrm>
            <a:off x="155448" y="301752"/>
            <a:ext cx="2209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Automatic Vehicle &amp;</a:t>
            </a:r>
            <a:endParaRPr lang="en-US" sz="120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Fleet Location System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5448" y="704088"/>
            <a:ext cx="274320" cy="3657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5448" y="972312"/>
            <a:ext cx="22098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6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Observer's AVL system transforms raw GPS coordinates into a unified operational picture combining live locations, video feeds, sensor alerts, and field reports — all in one interface accessible to field teams and command centers.</a:t>
            </a:r>
            <a:endParaRPr lang="en-US" sz="650" dirty="0"/>
          </a:p>
          <a:p>
            <a:pPr marL="0" indent="0" algn="l">
              <a:lnSpc>
                <a:spcPct val="140000"/>
              </a:lnSpc>
              <a:buNone/>
            </a:pPr>
            <a:endParaRPr lang="en-US" sz="650" dirty="0"/>
          </a:p>
          <a:p>
            <a:pPr marL="0" indent="0" algn="l">
              <a:lnSpc>
                <a:spcPct val="140000"/>
              </a:lnSpc>
              <a:buNone/>
            </a:pPr>
            <a:r>
              <a:rPr lang="en-US" sz="6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platform simultaneously tracks 70,000+ units on a single map and operates online, offline, or on private intranet — making it ideal for military, government, port, and coastal operations.</a:t>
            </a:r>
            <a:endParaRPr lang="en-US" sz="650" dirty="0"/>
          </a:p>
        </p:txBody>
      </p:sp>
      <p:sp>
        <p:nvSpPr>
          <p:cNvPr id="10" name="Shape 8"/>
          <p:cNvSpPr/>
          <p:nvPr/>
        </p:nvSpPr>
        <p:spPr>
          <a:xfrm>
            <a:off x="0" y="2159000"/>
            <a:ext cx="2520696" cy="0"/>
          </a:xfrm>
          <a:prstGeom prst="line">
            <a:avLst/>
          </a:prstGeom>
          <a:noFill/>
          <a:ln w="5080">
            <a:solidFill>
              <a:srgbClr val="E0E0E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55448" y="2171192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" b="1" kern="0" spc="100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Observer Advantage</a:t>
            </a:r>
            <a:endParaRPr lang="en-US" sz="600" dirty="0"/>
          </a:p>
        </p:txBody>
      </p:sp>
      <p:sp>
        <p:nvSpPr>
          <p:cNvPr id="12" name="Text 10"/>
          <p:cNvSpPr/>
          <p:nvPr/>
        </p:nvSpPr>
        <p:spPr>
          <a:xfrm>
            <a:off x="155448" y="2451608"/>
            <a:ext cx="2209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GPS shows where.</a:t>
            </a:r>
            <a:endParaRPr lang="en-US" sz="110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Observer manages the operation.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55448" y="2873248"/>
            <a:ext cx="2209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6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Observer goes beyond displaying a location — it integrates live video, intelligent alerts, detailed reports, and AI Analytics into one system that operates over cellular, radio, or private networks.</a:t>
            </a:r>
            <a:endParaRPr lang="en-US" sz="650" dirty="0"/>
          </a:p>
        </p:txBody>
      </p:sp>
      <p:sp>
        <p:nvSpPr>
          <p:cNvPr id="14" name="Shape 12"/>
          <p:cNvSpPr/>
          <p:nvPr/>
        </p:nvSpPr>
        <p:spPr>
          <a:xfrm>
            <a:off x="155448" y="3624072"/>
            <a:ext cx="1068324" cy="457200"/>
          </a:xfrm>
          <a:prstGeom prst="rect">
            <a:avLst/>
          </a:prstGeom>
          <a:solidFill>
            <a:srgbClr val="F5F5F5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55448" y="3624072"/>
            <a:ext cx="36576" cy="457200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28600" y="3642360"/>
            <a:ext cx="594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2430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70K+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28600" y="3880104"/>
            <a:ext cx="95859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Units tracked simultaneously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1296924" y="3624072"/>
            <a:ext cx="1068324" cy="457200"/>
          </a:xfrm>
          <a:prstGeom prst="rect">
            <a:avLst/>
          </a:prstGeom>
          <a:solidFill>
            <a:srgbClr val="F5F5F5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296924" y="3624072"/>
            <a:ext cx="36576" cy="457200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370076" y="3642360"/>
            <a:ext cx="594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2430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IP68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370076" y="3880104"/>
            <a:ext cx="95859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Waterproof rating: bracelets &amp; mic</a:t>
            </a:r>
            <a:endParaRPr lang="en-US" sz="550" dirty="0"/>
          </a:p>
        </p:txBody>
      </p:sp>
      <p:sp>
        <p:nvSpPr>
          <p:cNvPr id="22" name="Shape 20"/>
          <p:cNvSpPr/>
          <p:nvPr/>
        </p:nvSpPr>
        <p:spPr>
          <a:xfrm>
            <a:off x="155448" y="4145280"/>
            <a:ext cx="1068324" cy="457200"/>
          </a:xfrm>
          <a:prstGeom prst="rect">
            <a:avLst/>
          </a:prstGeom>
          <a:solidFill>
            <a:srgbClr val="F5F5F5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55448" y="4145280"/>
            <a:ext cx="36576" cy="457200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28600" y="4163568"/>
            <a:ext cx="777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2430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TETRA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228600" y="4401312"/>
            <a:ext cx="95859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+LTE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1296924" y="4145280"/>
            <a:ext cx="1068324" cy="457200"/>
          </a:xfrm>
          <a:prstGeom prst="rect">
            <a:avLst/>
          </a:prstGeom>
          <a:solidFill>
            <a:srgbClr val="F5F5F5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296924" y="4145280"/>
            <a:ext cx="36576" cy="457200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370076" y="4163568"/>
            <a:ext cx="594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2430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1370076" y="4401312"/>
            <a:ext cx="95859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Anomaly detection &amp; data assistant</a:t>
            </a:r>
            <a:endParaRPr lang="en-US" sz="550" dirty="0"/>
          </a:p>
        </p:txBody>
      </p:sp>
      <p:sp>
        <p:nvSpPr>
          <p:cNvPr id="30" name="Text 28"/>
          <p:cNvSpPr/>
          <p:nvPr/>
        </p:nvSpPr>
        <p:spPr>
          <a:xfrm>
            <a:off x="155448" y="4720590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" b="1" kern="0" spc="100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Certifications</a:t>
            </a:r>
            <a:endParaRPr lang="en-US" sz="600" dirty="0"/>
          </a:p>
        </p:txBody>
      </p:sp>
      <p:sp>
        <p:nvSpPr>
          <p:cNvPr id="32" name="Text 30"/>
          <p:cNvSpPr/>
          <p:nvPr/>
        </p:nvSpPr>
        <p:spPr>
          <a:xfrm>
            <a:off x="155448" y="4885182"/>
            <a:ext cx="475488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550" dirty="0"/>
          </a:p>
        </p:txBody>
      </p:sp>
      <p:sp>
        <p:nvSpPr>
          <p:cNvPr id="33" name="Shape 31"/>
          <p:cNvSpPr/>
          <p:nvPr/>
        </p:nvSpPr>
        <p:spPr>
          <a:xfrm>
            <a:off x="147446" y="4885563"/>
            <a:ext cx="475488" cy="146304"/>
          </a:xfrm>
          <a:prstGeom prst="rect">
            <a:avLst/>
          </a:prstGeom>
          <a:ln w="8890">
            <a:solidFill>
              <a:srgbClr val="E2430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56591" y="4885182"/>
            <a:ext cx="475488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TWISP</a:t>
            </a:r>
            <a:endParaRPr lang="en-US" sz="550" dirty="0"/>
          </a:p>
        </p:txBody>
      </p:sp>
      <p:sp>
        <p:nvSpPr>
          <p:cNvPr id="35" name="Shape 33"/>
          <p:cNvSpPr/>
          <p:nvPr/>
        </p:nvSpPr>
        <p:spPr>
          <a:xfrm>
            <a:off x="668654" y="4885182"/>
            <a:ext cx="475488" cy="146304"/>
          </a:xfrm>
          <a:prstGeom prst="rect">
            <a:avLst/>
          </a:prstGeom>
          <a:ln w="8890">
            <a:solidFill>
              <a:srgbClr val="E24301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77799" y="4885182"/>
            <a:ext cx="475488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IP68</a:t>
            </a:r>
            <a:endParaRPr lang="en-US" sz="550" dirty="0"/>
          </a:p>
        </p:txBody>
      </p:sp>
      <p:sp>
        <p:nvSpPr>
          <p:cNvPr id="37" name="Shape 35"/>
          <p:cNvSpPr/>
          <p:nvPr/>
        </p:nvSpPr>
        <p:spPr>
          <a:xfrm>
            <a:off x="1199007" y="4885182"/>
            <a:ext cx="475488" cy="146304"/>
          </a:xfrm>
          <a:prstGeom prst="rect">
            <a:avLst/>
          </a:prstGeom>
          <a:ln w="8890">
            <a:solidFill>
              <a:srgbClr val="E2430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199007" y="4885182"/>
            <a:ext cx="475488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</a:t>
            </a:r>
            <a:endParaRPr lang="en-US" sz="550" dirty="0"/>
          </a:p>
        </p:txBody>
      </p:sp>
      <p:sp>
        <p:nvSpPr>
          <p:cNvPr id="39" name="Shape 37"/>
          <p:cNvSpPr/>
          <p:nvPr/>
        </p:nvSpPr>
        <p:spPr>
          <a:xfrm>
            <a:off x="0" y="5111496"/>
            <a:ext cx="2520696" cy="219456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0" y="5111496"/>
            <a:ext cx="252069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5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www.observer-tech.com  ·  info@observer-tech.com</a:t>
            </a:r>
            <a:endParaRPr lang="en-US" sz="550" dirty="0"/>
          </a:p>
        </p:txBody>
      </p:sp>
      <p:sp>
        <p:nvSpPr>
          <p:cNvPr id="41" name="Shape 39"/>
          <p:cNvSpPr/>
          <p:nvPr/>
        </p:nvSpPr>
        <p:spPr>
          <a:xfrm>
            <a:off x="2520696" y="0"/>
            <a:ext cx="2520696" cy="5330952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520696" y="0"/>
            <a:ext cx="2520696" cy="5943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676144" y="118872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" b="1" kern="0" spc="100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Products. One Ecosystem.</a:t>
            </a:r>
            <a:endParaRPr lang="en-US" sz="600" dirty="0"/>
          </a:p>
        </p:txBody>
      </p:sp>
      <p:sp>
        <p:nvSpPr>
          <p:cNvPr id="44" name="Text 42"/>
          <p:cNvSpPr/>
          <p:nvPr/>
        </p:nvSpPr>
        <p:spPr>
          <a:xfrm>
            <a:off x="2676144" y="301752"/>
            <a:ext cx="2209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Marine Tracking</a:t>
            </a:r>
            <a:endParaRPr lang="en-US" sz="140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Unified</a:t>
            </a:r>
            <a:endParaRPr lang="en-US" sz="1400" dirty="0"/>
          </a:p>
        </p:txBody>
      </p:sp>
      <p:sp>
        <p:nvSpPr>
          <p:cNvPr id="45" name="Shape 43"/>
          <p:cNvSpPr/>
          <p:nvPr/>
        </p:nvSpPr>
        <p:spPr>
          <a:xfrm>
            <a:off x="2676144" y="919480"/>
            <a:ext cx="274320" cy="3657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676144" y="1146048"/>
            <a:ext cx="2209800" cy="201168"/>
          </a:xfrm>
          <a:prstGeom prst="rect">
            <a:avLst/>
          </a:prstGeom>
          <a:solidFill>
            <a:srgbClr val="E24301">
              <a:alpha val="15000"/>
            </a:srgbClr>
          </a:solidFill>
          <a:ln w="12700">
            <a:solidFill>
              <a:srgbClr val="E24301">
                <a:alpha val="50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2676144" y="1146048"/>
            <a:ext cx="36576" cy="201168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2749296" y="1173480"/>
            <a:ext cx="21183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Observer AVL — Software Platform</a:t>
            </a:r>
            <a:endParaRPr lang="en-US" sz="700" dirty="0"/>
          </a:p>
        </p:txBody>
      </p:sp>
      <p:sp>
        <p:nvSpPr>
          <p:cNvPr id="49" name="Text 47"/>
          <p:cNvSpPr/>
          <p:nvPr/>
        </p:nvSpPr>
        <p:spPr>
          <a:xfrm>
            <a:off x="2676144" y="1365504"/>
            <a:ext cx="22098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550" i="1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operational brain of the ecosystem</a:t>
            </a:r>
            <a:endParaRPr lang="en-US" sz="550" dirty="0"/>
          </a:p>
        </p:txBody>
      </p:sp>
      <p:sp>
        <p:nvSpPr>
          <p:cNvPr id="50" name="Text 48"/>
          <p:cNvSpPr/>
          <p:nvPr/>
        </p:nvSpPr>
        <p:spPr>
          <a:xfrm>
            <a:off x="2676144" y="1354314"/>
            <a:ext cx="2209800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5000"/>
              </a:lnSpc>
            </a:pPr>
            <a:r>
              <a:rPr lang="en-US" sz="58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tracking of 70,000+ units. Integrates live video (CCTV, body-cam, drone). Operates over cellular, digital radio (TETRA/DMR), Wi-Fi, or private tactical networks. AI anomaly detection and data assistant. Supports full offline/intranet operation for military and classified deployments. TWISP certified.</a:t>
            </a:r>
            <a:endParaRPr lang="en-US" sz="580" dirty="0"/>
          </a:p>
        </p:txBody>
      </p:sp>
      <p:sp>
        <p:nvSpPr>
          <p:cNvPr id="51" name="Shape 49"/>
          <p:cNvSpPr/>
          <p:nvPr/>
        </p:nvSpPr>
        <p:spPr>
          <a:xfrm>
            <a:off x="2676144" y="2322576"/>
            <a:ext cx="2209800" cy="201168"/>
          </a:xfrm>
          <a:prstGeom prst="rect">
            <a:avLst/>
          </a:prstGeom>
          <a:solidFill>
            <a:srgbClr val="E24301">
              <a:alpha val="15000"/>
            </a:srgbClr>
          </a:solidFill>
          <a:ln w="12700">
            <a:solidFill>
              <a:srgbClr val="E24301">
                <a:alpha val="50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2676144" y="2322576"/>
            <a:ext cx="36576" cy="201168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2749296" y="2350008"/>
            <a:ext cx="21183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Boat Tracker (BNZ Series)</a:t>
            </a:r>
            <a:endParaRPr lang="en-US" sz="700" dirty="0"/>
          </a:p>
        </p:txBody>
      </p:sp>
      <p:sp>
        <p:nvSpPr>
          <p:cNvPr id="54" name="Text 52"/>
          <p:cNvSpPr/>
          <p:nvPr/>
        </p:nvSpPr>
        <p:spPr>
          <a:xfrm>
            <a:off x="2676144" y="2542032"/>
            <a:ext cx="22098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i="1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Integrated Maritime Safety Platform</a:t>
            </a:r>
            <a:endParaRPr lang="en-US" sz="550" dirty="0"/>
          </a:p>
        </p:txBody>
      </p:sp>
      <p:sp>
        <p:nvSpPr>
          <p:cNvPr id="55" name="Text 53"/>
          <p:cNvSpPr/>
          <p:nvPr/>
        </p:nvSpPr>
        <p:spPr>
          <a:xfrm>
            <a:off x="2676144" y="2569464"/>
            <a:ext cx="2209800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58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Cutting edge TETRA boat tracking solution. Four-component system: BNZ-100 (Main Board), BNZ-101 (Bracelet Gateway), BNZ-102 (Alarm Panel), BNZ-103 (Crew Bracelets). Fall-overboard detection, SOS, IP68, voice comms.</a:t>
            </a:r>
            <a:endParaRPr lang="en-US" sz="580" dirty="0"/>
          </a:p>
        </p:txBody>
      </p:sp>
      <p:sp>
        <p:nvSpPr>
          <p:cNvPr id="56" name="Shape 54"/>
          <p:cNvSpPr/>
          <p:nvPr/>
        </p:nvSpPr>
        <p:spPr>
          <a:xfrm>
            <a:off x="2676144" y="3534664"/>
            <a:ext cx="2209800" cy="201168"/>
          </a:xfrm>
          <a:prstGeom prst="rect">
            <a:avLst/>
          </a:prstGeom>
          <a:solidFill>
            <a:srgbClr val="E24301">
              <a:alpha val="15000"/>
            </a:srgbClr>
          </a:solidFill>
          <a:ln w="12700">
            <a:solidFill>
              <a:srgbClr val="E24301">
                <a:alpha val="50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2676144" y="3534664"/>
            <a:ext cx="36576" cy="201168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9296" y="3562096"/>
            <a:ext cx="21183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Jet Ski Tracker</a:t>
            </a:r>
            <a:endParaRPr lang="en-US" sz="700" dirty="0"/>
          </a:p>
        </p:txBody>
      </p:sp>
      <p:sp>
        <p:nvSpPr>
          <p:cNvPr id="59" name="Text 57"/>
          <p:cNvSpPr/>
          <p:nvPr/>
        </p:nvSpPr>
        <p:spPr>
          <a:xfrm>
            <a:off x="2676144" y="3754120"/>
            <a:ext cx="22098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i="1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Compact Watercraft GPS Device</a:t>
            </a:r>
            <a:endParaRPr lang="en-US" sz="550" dirty="0"/>
          </a:p>
        </p:txBody>
      </p:sp>
      <p:sp>
        <p:nvSpPr>
          <p:cNvPr id="60" name="Text 58"/>
          <p:cNvSpPr/>
          <p:nvPr/>
        </p:nvSpPr>
        <p:spPr>
          <a:xfrm>
            <a:off x="2676144" y="3761232"/>
            <a:ext cx="2209800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58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Fully waterproof single-unit tracker with built-in integrated antennas. TETRA network, smaller profile than standard trackers, designed for hull installation. Ideal for Jet Skis, tourism operators, and coastal patrols.</a:t>
            </a:r>
            <a:endParaRPr lang="en-US" sz="580" dirty="0"/>
          </a:p>
        </p:txBody>
      </p:sp>
      <p:sp>
        <p:nvSpPr>
          <p:cNvPr id="61" name="Shape 59"/>
          <p:cNvSpPr/>
          <p:nvPr/>
        </p:nvSpPr>
        <p:spPr>
          <a:xfrm>
            <a:off x="5041392" y="0"/>
            <a:ext cx="2520696" cy="53309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5041392" y="0"/>
            <a:ext cx="2520696" cy="5943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5196840" y="118872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" b="1" kern="0" spc="100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 Specifications</a:t>
            </a:r>
            <a:endParaRPr lang="en-US" sz="600" dirty="0"/>
          </a:p>
        </p:txBody>
      </p:sp>
      <p:sp>
        <p:nvSpPr>
          <p:cNvPr id="64" name="Text 62"/>
          <p:cNvSpPr/>
          <p:nvPr/>
        </p:nvSpPr>
        <p:spPr>
          <a:xfrm>
            <a:off x="5196840" y="301752"/>
            <a:ext cx="2209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All Three Products</a:t>
            </a:r>
            <a:endParaRPr lang="en-US" sz="1100" dirty="0"/>
          </a:p>
        </p:txBody>
      </p:sp>
      <p:sp>
        <p:nvSpPr>
          <p:cNvPr id="65" name="Shape 63"/>
          <p:cNvSpPr/>
          <p:nvPr/>
        </p:nvSpPr>
        <p:spPr>
          <a:xfrm>
            <a:off x="5196840" y="621792"/>
            <a:ext cx="274320" cy="3657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5041392" y="731520"/>
            <a:ext cx="2520696" cy="301752"/>
          </a:xfrm>
          <a:prstGeom prst="rect">
            <a:avLst/>
          </a:prstGeom>
          <a:solidFill>
            <a:srgbClr val="F9F9F9"/>
          </a:solidFill>
          <a:ln w="12700">
            <a:solidFill>
              <a:srgbClr val="F9F9F9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5041392" y="1024128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5074920" y="768096"/>
            <a:ext cx="822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</a:t>
            </a:r>
            <a:endParaRPr lang="en-US" sz="550" dirty="0"/>
          </a:p>
        </p:txBody>
      </p:sp>
      <p:sp>
        <p:nvSpPr>
          <p:cNvPr id="69" name="Text 67"/>
          <p:cNvSpPr/>
          <p:nvPr/>
        </p:nvSpPr>
        <p:spPr>
          <a:xfrm>
            <a:off x="5589269" y="749808"/>
            <a:ext cx="1973581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5000"/>
              </a:lnSpc>
            </a:pPr>
            <a:r>
              <a:rPr lang="en-US" sz="50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AVL: Software platform</a:t>
            </a:r>
            <a:endParaRPr lang="en-US" sz="500" dirty="0"/>
          </a:p>
          <a:p>
            <a:pPr>
              <a:lnSpc>
                <a:spcPct val="115000"/>
              </a:lnSpc>
            </a:pPr>
            <a:r>
              <a:rPr lang="en-US" sz="50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BNZ: Hardware (4-component system)</a:t>
            </a:r>
            <a:endParaRPr lang="en-US" sz="500" dirty="0"/>
          </a:p>
          <a:p>
            <a:pPr>
              <a:lnSpc>
                <a:spcPct val="115000"/>
              </a:lnSpc>
            </a:pPr>
            <a:r>
              <a:rPr lang="en-US" sz="50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Jet Ski: Single-unit hardware device with emergency button</a:t>
            </a:r>
            <a:endParaRPr lang="en-US" sz="500" dirty="0"/>
          </a:p>
        </p:txBody>
      </p:sp>
      <p:sp>
        <p:nvSpPr>
          <p:cNvPr id="70" name="Shape 68"/>
          <p:cNvSpPr/>
          <p:nvPr/>
        </p:nvSpPr>
        <p:spPr>
          <a:xfrm>
            <a:off x="5041392" y="1325880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5074920" y="1069848"/>
            <a:ext cx="822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</a:t>
            </a:r>
            <a:endParaRPr lang="en-US" sz="550" dirty="0"/>
          </a:p>
        </p:txBody>
      </p:sp>
      <p:sp>
        <p:nvSpPr>
          <p:cNvPr id="72" name="Text 70"/>
          <p:cNvSpPr/>
          <p:nvPr/>
        </p:nvSpPr>
        <p:spPr>
          <a:xfrm>
            <a:off x="5589269" y="1036320"/>
            <a:ext cx="1496563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00" b="1" dirty="0">
                <a:latin typeface="Arial" panose="020B0604020202020204" pitchFamily="34" charset="0"/>
                <a:cs typeface="Arial" panose="020B0604020202020204" pitchFamily="34" charset="0"/>
              </a:rPr>
              <a:t>TETRA/LTE</a:t>
            </a:r>
          </a:p>
        </p:txBody>
      </p:sp>
      <p:sp>
        <p:nvSpPr>
          <p:cNvPr id="73" name="Shape 71"/>
          <p:cNvSpPr/>
          <p:nvPr/>
        </p:nvSpPr>
        <p:spPr>
          <a:xfrm>
            <a:off x="5041392" y="1335024"/>
            <a:ext cx="2520696" cy="301752"/>
          </a:xfrm>
          <a:prstGeom prst="rect">
            <a:avLst/>
          </a:prstGeom>
          <a:solidFill>
            <a:srgbClr val="F9F9F9"/>
          </a:solidFill>
          <a:ln w="12700">
            <a:solidFill>
              <a:srgbClr val="F9F9F9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5041392" y="1627632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5074920" y="1371600"/>
            <a:ext cx="822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Capacity</a:t>
            </a:r>
            <a:endParaRPr lang="en-US" sz="550" dirty="0"/>
          </a:p>
        </p:txBody>
      </p:sp>
      <p:sp>
        <p:nvSpPr>
          <p:cNvPr id="76" name="Text 74"/>
          <p:cNvSpPr/>
          <p:nvPr/>
        </p:nvSpPr>
        <p:spPr>
          <a:xfrm>
            <a:off x="5589270" y="1348740"/>
            <a:ext cx="149656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AVL: 70,000+ simultaneous</a:t>
            </a:r>
            <a:endParaRPr lang="en-US" sz="5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Boat: Full crew + vessel</a:t>
            </a:r>
            <a:endParaRPr lang="en-US" sz="5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Jet Ski: Coastal fleet</a:t>
            </a:r>
            <a:endParaRPr lang="en-US" sz="500" dirty="0"/>
          </a:p>
        </p:txBody>
      </p:sp>
      <p:sp>
        <p:nvSpPr>
          <p:cNvPr id="77" name="Shape 75"/>
          <p:cNvSpPr/>
          <p:nvPr/>
        </p:nvSpPr>
        <p:spPr>
          <a:xfrm>
            <a:off x="5041392" y="1929384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5074920" y="1673352"/>
            <a:ext cx="822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Battery</a:t>
            </a:r>
            <a:endParaRPr lang="en-US" sz="550" dirty="0"/>
          </a:p>
        </p:txBody>
      </p:sp>
      <p:sp>
        <p:nvSpPr>
          <p:cNvPr id="79" name="Text 77"/>
          <p:cNvSpPr/>
          <p:nvPr/>
        </p:nvSpPr>
        <p:spPr>
          <a:xfrm>
            <a:off x="5589270" y="1645919"/>
            <a:ext cx="149733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Boat: 28 days</a:t>
            </a:r>
            <a:endParaRPr lang="en-US" sz="5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Jet Ski: 14 days</a:t>
            </a:r>
            <a:endParaRPr lang="en-US" sz="500" dirty="0"/>
          </a:p>
        </p:txBody>
      </p:sp>
      <p:sp>
        <p:nvSpPr>
          <p:cNvPr id="80" name="Shape 78"/>
          <p:cNvSpPr/>
          <p:nvPr/>
        </p:nvSpPr>
        <p:spPr>
          <a:xfrm>
            <a:off x="5041392" y="1938528"/>
            <a:ext cx="2520696" cy="301752"/>
          </a:xfrm>
          <a:prstGeom prst="rect">
            <a:avLst/>
          </a:prstGeom>
          <a:solidFill>
            <a:srgbClr val="F9F9F9"/>
          </a:solidFill>
          <a:ln w="12700">
            <a:solidFill>
              <a:srgbClr val="F9F9F9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5041392" y="2231136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5074920" y="1975104"/>
            <a:ext cx="822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Features</a:t>
            </a:r>
            <a:endParaRPr lang="en-US" sz="550" dirty="0"/>
          </a:p>
        </p:txBody>
      </p:sp>
      <p:sp>
        <p:nvSpPr>
          <p:cNvPr id="83" name="Text 81"/>
          <p:cNvSpPr/>
          <p:nvPr/>
        </p:nvSpPr>
        <p:spPr>
          <a:xfrm>
            <a:off x="5588494" y="1956816"/>
            <a:ext cx="149733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5000"/>
              </a:lnSpc>
            </a:pPr>
            <a:r>
              <a:rPr lang="en-US" sz="50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Anomaly detection, data assistant, operator behavior analysis, user behavior analysis,</a:t>
            </a:r>
            <a:endParaRPr lang="en-US" sz="500" dirty="0"/>
          </a:p>
        </p:txBody>
      </p:sp>
      <p:sp>
        <p:nvSpPr>
          <p:cNvPr id="84" name="Shape 82"/>
          <p:cNvSpPr/>
          <p:nvPr/>
        </p:nvSpPr>
        <p:spPr>
          <a:xfrm>
            <a:off x="5041392" y="2532888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5074920" y="2276856"/>
            <a:ext cx="822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550" dirty="0"/>
          </a:p>
        </p:txBody>
      </p:sp>
      <p:sp>
        <p:nvSpPr>
          <p:cNvPr id="86" name="Text 84"/>
          <p:cNvSpPr/>
          <p:nvPr/>
        </p:nvSpPr>
        <p:spPr>
          <a:xfrm>
            <a:off x="5589270" y="2248916"/>
            <a:ext cx="149733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endParaRPr lang="en-US" sz="500" dirty="0"/>
          </a:p>
        </p:txBody>
      </p:sp>
      <p:sp>
        <p:nvSpPr>
          <p:cNvPr id="87" name="Shape 85"/>
          <p:cNvSpPr/>
          <p:nvPr/>
        </p:nvSpPr>
        <p:spPr>
          <a:xfrm>
            <a:off x="5041392" y="2542032"/>
            <a:ext cx="2520696" cy="301752"/>
          </a:xfrm>
          <a:prstGeom prst="rect">
            <a:avLst/>
          </a:prstGeom>
          <a:solidFill>
            <a:srgbClr val="F9F9F9"/>
          </a:solidFill>
          <a:ln w="12700">
            <a:solidFill>
              <a:srgbClr val="F9F9F9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8" name="Shape 86"/>
          <p:cNvSpPr/>
          <p:nvPr/>
        </p:nvSpPr>
        <p:spPr>
          <a:xfrm>
            <a:off x="5041392" y="2834640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89" name="Text 87"/>
          <p:cNvSpPr/>
          <p:nvPr/>
        </p:nvSpPr>
        <p:spPr>
          <a:xfrm>
            <a:off x="5074920" y="2273808"/>
            <a:ext cx="822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Material</a:t>
            </a:r>
            <a:endParaRPr lang="en-US" sz="550" dirty="0"/>
          </a:p>
        </p:txBody>
      </p:sp>
      <p:sp>
        <p:nvSpPr>
          <p:cNvPr id="90" name="Text 88"/>
          <p:cNvSpPr/>
          <p:nvPr/>
        </p:nvSpPr>
        <p:spPr>
          <a:xfrm>
            <a:off x="5589270" y="2229739"/>
            <a:ext cx="149733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ADS Plastic </a:t>
            </a:r>
            <a:endParaRPr lang="en-US" sz="500" dirty="0"/>
          </a:p>
        </p:txBody>
      </p:sp>
      <p:sp>
        <p:nvSpPr>
          <p:cNvPr id="91" name="Shape 89"/>
          <p:cNvSpPr/>
          <p:nvPr/>
        </p:nvSpPr>
        <p:spPr>
          <a:xfrm>
            <a:off x="5041392" y="3136392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5074920" y="2880360"/>
            <a:ext cx="822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550" dirty="0"/>
          </a:p>
        </p:txBody>
      </p:sp>
      <p:sp>
        <p:nvSpPr>
          <p:cNvPr id="93" name="Text 91"/>
          <p:cNvSpPr/>
          <p:nvPr/>
        </p:nvSpPr>
        <p:spPr>
          <a:xfrm>
            <a:off x="5589269" y="2843784"/>
            <a:ext cx="1496561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endParaRPr lang="en-US" sz="500" dirty="0"/>
          </a:p>
        </p:txBody>
      </p:sp>
      <p:sp>
        <p:nvSpPr>
          <p:cNvPr id="96" name="Text 94"/>
          <p:cNvSpPr/>
          <p:nvPr/>
        </p:nvSpPr>
        <p:spPr>
          <a:xfrm>
            <a:off x="5074920" y="2569972"/>
            <a:ext cx="822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Waterproofing</a:t>
            </a:r>
            <a:endParaRPr lang="en-US" sz="550" dirty="0"/>
          </a:p>
        </p:txBody>
      </p:sp>
      <p:sp>
        <p:nvSpPr>
          <p:cNvPr id="97" name="Text 95"/>
          <p:cNvSpPr/>
          <p:nvPr/>
        </p:nvSpPr>
        <p:spPr>
          <a:xfrm>
            <a:off x="5589270" y="2534920"/>
            <a:ext cx="149733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5000"/>
              </a:lnSpc>
            </a:pPr>
            <a:r>
              <a:rPr lang="en-US" sz="50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IP68</a:t>
            </a:r>
            <a:endParaRPr lang="en-US" sz="500" dirty="0"/>
          </a:p>
        </p:txBody>
      </p:sp>
      <p:sp>
        <p:nvSpPr>
          <p:cNvPr id="99" name="Text 97"/>
          <p:cNvSpPr/>
          <p:nvPr/>
        </p:nvSpPr>
        <p:spPr>
          <a:xfrm>
            <a:off x="5074920" y="2869184"/>
            <a:ext cx="8229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Warranty</a:t>
            </a:r>
            <a:endParaRPr lang="en-US" sz="550" dirty="0"/>
          </a:p>
        </p:txBody>
      </p:sp>
      <p:sp>
        <p:nvSpPr>
          <p:cNvPr id="100" name="Text 98"/>
          <p:cNvSpPr/>
          <p:nvPr/>
        </p:nvSpPr>
        <p:spPr>
          <a:xfrm>
            <a:off x="5589269" y="2827274"/>
            <a:ext cx="1496555" cy="2938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Years across all products</a:t>
            </a:r>
            <a:endParaRPr lang="en-US" sz="500" dirty="0"/>
          </a:p>
        </p:txBody>
      </p:sp>
      <p:sp>
        <p:nvSpPr>
          <p:cNvPr id="101" name="Shape 99"/>
          <p:cNvSpPr/>
          <p:nvPr/>
        </p:nvSpPr>
        <p:spPr>
          <a:xfrm>
            <a:off x="5196840" y="3325495"/>
            <a:ext cx="2209800" cy="0"/>
          </a:xfrm>
          <a:prstGeom prst="line">
            <a:avLst/>
          </a:prstGeom>
          <a:noFill/>
          <a:ln w="5080">
            <a:solidFill>
              <a:srgbClr val="E0E0E0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5196840" y="3371215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" b="1" kern="0" spc="100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Deployment Use Cases</a:t>
            </a:r>
            <a:endParaRPr lang="en-US" sz="600" dirty="0"/>
          </a:p>
        </p:txBody>
      </p:sp>
      <p:sp>
        <p:nvSpPr>
          <p:cNvPr id="103" name="Shape 101"/>
          <p:cNvSpPr/>
          <p:nvPr/>
        </p:nvSpPr>
        <p:spPr>
          <a:xfrm>
            <a:off x="5196840" y="3563239"/>
            <a:ext cx="1064362" cy="164592"/>
          </a:xfrm>
          <a:prstGeom prst="rect">
            <a:avLst/>
          </a:prstGeom>
          <a:solidFill>
            <a:srgbClr val="F5F5F5"/>
          </a:solidFill>
          <a:ln w="5080">
            <a:solidFill>
              <a:srgbClr val="E0E0E0"/>
            </a:solidFill>
            <a:prstDash val="solid"/>
          </a:ln>
        </p:spPr>
      </p:sp>
      <p:sp>
        <p:nvSpPr>
          <p:cNvPr id="104" name="Text 102"/>
          <p:cNvSpPr/>
          <p:nvPr/>
        </p:nvSpPr>
        <p:spPr>
          <a:xfrm>
            <a:off x="5196840" y="3563239"/>
            <a:ext cx="1064362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Military &amp; Defense</a:t>
            </a:r>
            <a:endParaRPr lang="en-US" sz="520" dirty="0"/>
          </a:p>
        </p:txBody>
      </p:sp>
      <p:sp>
        <p:nvSpPr>
          <p:cNvPr id="105" name="Shape 103"/>
          <p:cNvSpPr/>
          <p:nvPr/>
        </p:nvSpPr>
        <p:spPr>
          <a:xfrm>
            <a:off x="6306922" y="3563239"/>
            <a:ext cx="1064362" cy="164592"/>
          </a:xfrm>
          <a:prstGeom prst="rect">
            <a:avLst/>
          </a:prstGeom>
          <a:solidFill>
            <a:srgbClr val="F5F5F5"/>
          </a:solidFill>
          <a:ln w="5080">
            <a:solidFill>
              <a:srgbClr val="E0E0E0"/>
            </a:solidFill>
            <a:prstDash val="solid"/>
          </a:ln>
        </p:spPr>
      </p:sp>
      <p:sp>
        <p:nvSpPr>
          <p:cNvPr id="106" name="Text 104"/>
          <p:cNvSpPr/>
          <p:nvPr/>
        </p:nvSpPr>
        <p:spPr>
          <a:xfrm>
            <a:off x="6306922" y="3563239"/>
            <a:ext cx="1064362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Police &amp; Emergency</a:t>
            </a:r>
            <a:endParaRPr lang="en-US" sz="520" dirty="0"/>
          </a:p>
        </p:txBody>
      </p:sp>
      <p:sp>
        <p:nvSpPr>
          <p:cNvPr id="107" name="Shape 105"/>
          <p:cNvSpPr/>
          <p:nvPr/>
        </p:nvSpPr>
        <p:spPr>
          <a:xfrm>
            <a:off x="5196840" y="3755263"/>
            <a:ext cx="905256" cy="164592"/>
          </a:xfrm>
          <a:prstGeom prst="rect">
            <a:avLst/>
          </a:prstGeom>
          <a:solidFill>
            <a:srgbClr val="F5F5F5"/>
          </a:solidFill>
          <a:ln w="5080">
            <a:solidFill>
              <a:srgbClr val="E0E0E0"/>
            </a:solidFill>
            <a:prstDash val="solid"/>
          </a:ln>
        </p:spPr>
      </p:sp>
      <p:sp>
        <p:nvSpPr>
          <p:cNvPr id="108" name="Text 106"/>
          <p:cNvSpPr/>
          <p:nvPr/>
        </p:nvSpPr>
        <p:spPr>
          <a:xfrm>
            <a:off x="5196840" y="3755263"/>
            <a:ext cx="90525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Ports &amp; Harbors</a:t>
            </a:r>
            <a:endParaRPr lang="en-US" sz="520" dirty="0"/>
          </a:p>
        </p:txBody>
      </p:sp>
      <p:sp>
        <p:nvSpPr>
          <p:cNvPr id="109" name="Shape 107"/>
          <p:cNvSpPr/>
          <p:nvPr/>
        </p:nvSpPr>
        <p:spPr>
          <a:xfrm>
            <a:off x="6147816" y="3755263"/>
            <a:ext cx="693115" cy="164592"/>
          </a:xfrm>
          <a:prstGeom prst="rect">
            <a:avLst/>
          </a:prstGeom>
          <a:solidFill>
            <a:srgbClr val="F5F5F5"/>
          </a:solidFill>
          <a:ln w="5080">
            <a:solidFill>
              <a:srgbClr val="E0E0E0"/>
            </a:solidFill>
            <a:prstDash val="solid"/>
          </a:ln>
        </p:spPr>
      </p:sp>
      <p:sp>
        <p:nvSpPr>
          <p:cNvPr id="110" name="Text 108"/>
          <p:cNvSpPr/>
          <p:nvPr/>
        </p:nvSpPr>
        <p:spPr>
          <a:xfrm>
            <a:off x="6147816" y="3755263"/>
            <a:ext cx="693115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Coast Guard</a:t>
            </a:r>
            <a:endParaRPr lang="en-US" sz="520" dirty="0"/>
          </a:p>
        </p:txBody>
      </p:sp>
      <p:sp>
        <p:nvSpPr>
          <p:cNvPr id="111" name="Shape 109"/>
          <p:cNvSpPr/>
          <p:nvPr/>
        </p:nvSpPr>
        <p:spPr>
          <a:xfrm>
            <a:off x="5196840" y="3947287"/>
            <a:ext cx="1223467" cy="164592"/>
          </a:xfrm>
          <a:prstGeom prst="rect">
            <a:avLst/>
          </a:prstGeom>
          <a:solidFill>
            <a:srgbClr val="F5F5F5"/>
          </a:solidFill>
          <a:ln w="5080">
            <a:solidFill>
              <a:srgbClr val="E0E0E0"/>
            </a:solidFill>
            <a:prstDash val="solid"/>
          </a:ln>
        </p:spPr>
      </p:sp>
      <p:sp>
        <p:nvSpPr>
          <p:cNvPr id="112" name="Text 110"/>
          <p:cNvSpPr/>
          <p:nvPr/>
        </p:nvSpPr>
        <p:spPr>
          <a:xfrm>
            <a:off x="5196840" y="3947287"/>
            <a:ext cx="1223467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Marine Tourism Fleets</a:t>
            </a:r>
            <a:endParaRPr lang="en-US" sz="520" dirty="0"/>
          </a:p>
        </p:txBody>
      </p:sp>
      <p:sp>
        <p:nvSpPr>
          <p:cNvPr id="117" name="Shape 115"/>
          <p:cNvSpPr/>
          <p:nvPr/>
        </p:nvSpPr>
        <p:spPr>
          <a:xfrm>
            <a:off x="5196840" y="4137025"/>
            <a:ext cx="905256" cy="164592"/>
          </a:xfrm>
          <a:prstGeom prst="rect">
            <a:avLst/>
          </a:prstGeom>
          <a:solidFill>
            <a:srgbClr val="F5F5F5"/>
          </a:solidFill>
          <a:ln w="5080">
            <a:solidFill>
              <a:srgbClr val="E0E0E0"/>
            </a:solidFill>
            <a:prstDash val="solid"/>
          </a:ln>
        </p:spPr>
      </p:sp>
      <p:sp>
        <p:nvSpPr>
          <p:cNvPr id="118" name="Text 116"/>
          <p:cNvSpPr/>
          <p:nvPr/>
        </p:nvSpPr>
        <p:spPr>
          <a:xfrm>
            <a:off x="5196840" y="4137025"/>
            <a:ext cx="90525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&amp; Rescue</a:t>
            </a:r>
            <a:endParaRPr lang="en-US" sz="520" dirty="0"/>
          </a:p>
        </p:txBody>
      </p:sp>
      <p:sp>
        <p:nvSpPr>
          <p:cNvPr id="121" name="Text 119"/>
          <p:cNvSpPr/>
          <p:nvPr/>
        </p:nvSpPr>
        <p:spPr>
          <a:xfrm>
            <a:off x="5288280" y="5120640"/>
            <a:ext cx="207264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80" b="1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of the Observer® Ecosystem</a:t>
            </a:r>
            <a:endParaRPr lang="en-US" sz="580" dirty="0"/>
          </a:p>
        </p:txBody>
      </p:sp>
      <p:sp>
        <p:nvSpPr>
          <p:cNvPr id="123" name="Shape 121"/>
          <p:cNvSpPr/>
          <p:nvPr/>
        </p:nvSpPr>
        <p:spPr>
          <a:xfrm>
            <a:off x="5041392" y="5111496"/>
            <a:ext cx="2520696" cy="219456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124" name="Text 122"/>
          <p:cNvSpPr/>
          <p:nvPr/>
        </p:nvSpPr>
        <p:spPr>
          <a:xfrm>
            <a:off x="5041392" y="5111496"/>
            <a:ext cx="252069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5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www.observer-tech.com  ·  info@observer-tech.com</a:t>
            </a:r>
            <a:endParaRPr lang="en-US" sz="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1376</TotalTime>
  <Words>611</Words>
  <Application>Microsoft Office PowerPoint</Application>
  <PresentationFormat>Custom</PresentationFormat>
  <Paragraphs>100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Arial Black</vt:lpstr>
      <vt:lpstr>Office Theme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Observer AVL — English</dc:title>
  <dc:subject>PptxGenJS Presentation</dc:subject>
  <dc:creator>PptxGenJS</dc:creator>
  <cp:lastModifiedBy>ASUS</cp:lastModifiedBy>
  <cp:revision>4</cp:revision>
  <dcterms:created xsi:type="dcterms:W3CDTF">2026-05-11T13:36:40Z</dcterms:created>
  <dcterms:modified xsi:type="dcterms:W3CDTF">2026-05-12T14:13:37Z</dcterms:modified>
</cp:coreProperties>
</file>